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259" r:id="rId3"/>
    <p:sldId id="260" r:id="rId4"/>
    <p:sldId id="261" r:id="rId5"/>
    <p:sldId id="262" r:id="rId6"/>
    <p:sldId id="257" r:id="rId7"/>
    <p:sldId id="258" r:id="rId8"/>
    <p:sldId id="263" r:id="rId9"/>
    <p:sldId id="265" r:id="rId10"/>
    <p:sldId id="266" r:id="rId11"/>
    <p:sldId id="264" r:id="rId12"/>
    <p:sldId id="267" r:id="rId13"/>
    <p:sldId id="268" r:id="rId14"/>
    <p:sldId id="296" r:id="rId15"/>
    <p:sldId id="297" r:id="rId16"/>
    <p:sldId id="298" r:id="rId17"/>
    <p:sldId id="305" r:id="rId18"/>
    <p:sldId id="302" r:id="rId19"/>
    <p:sldId id="303" r:id="rId20"/>
    <p:sldId id="304" r:id="rId21"/>
    <p:sldId id="273" r:id="rId22"/>
    <p:sldId id="274" r:id="rId23"/>
    <p:sldId id="275" r:id="rId24"/>
    <p:sldId id="277" r:id="rId25"/>
    <p:sldId id="278" r:id="rId26"/>
    <p:sldId id="313" r:id="rId27"/>
    <p:sldId id="279" r:id="rId28"/>
    <p:sldId id="280" r:id="rId29"/>
    <p:sldId id="282" r:id="rId30"/>
    <p:sldId id="283" r:id="rId31"/>
    <p:sldId id="307" r:id="rId32"/>
    <p:sldId id="308" r:id="rId33"/>
    <p:sldId id="309" r:id="rId34"/>
    <p:sldId id="359" r:id="rId35"/>
    <p:sldId id="360" r:id="rId36"/>
    <p:sldId id="312" r:id="rId37"/>
    <p:sldId id="288" r:id="rId38"/>
    <p:sldId id="289" r:id="rId39"/>
    <p:sldId id="290" r:id="rId40"/>
    <p:sldId id="291" r:id="rId41"/>
    <p:sldId id="310" r:id="rId42"/>
    <p:sldId id="316" r:id="rId43"/>
    <p:sldId id="314" r:id="rId44"/>
    <p:sldId id="321" r:id="rId45"/>
    <p:sldId id="315" r:id="rId46"/>
    <p:sldId id="318" r:id="rId47"/>
    <p:sldId id="319" r:id="rId48"/>
    <p:sldId id="320" r:id="rId49"/>
    <p:sldId id="317" r:id="rId50"/>
    <p:sldId id="323" r:id="rId51"/>
    <p:sldId id="324" r:id="rId52"/>
    <p:sldId id="327" r:id="rId53"/>
    <p:sldId id="328" r:id="rId54"/>
    <p:sldId id="311" r:id="rId55"/>
    <p:sldId id="329" r:id="rId56"/>
    <p:sldId id="330" r:id="rId57"/>
    <p:sldId id="331" r:id="rId58"/>
    <p:sldId id="306" r:id="rId59"/>
    <p:sldId id="293" r:id="rId60"/>
    <p:sldId id="332" r:id="rId61"/>
    <p:sldId id="334" r:id="rId62"/>
    <p:sldId id="333" r:id="rId63"/>
    <p:sldId id="335" r:id="rId64"/>
    <p:sldId id="336" r:id="rId65"/>
    <p:sldId id="337" r:id="rId66"/>
    <p:sldId id="338" r:id="rId67"/>
    <p:sldId id="341" r:id="rId68"/>
    <p:sldId id="339" r:id="rId69"/>
    <p:sldId id="340" r:id="rId70"/>
    <p:sldId id="342" r:id="rId71"/>
    <p:sldId id="343" r:id="rId72"/>
    <p:sldId id="345" r:id="rId73"/>
    <p:sldId id="346" r:id="rId74"/>
    <p:sldId id="347" r:id="rId75"/>
    <p:sldId id="344" r:id="rId76"/>
    <p:sldId id="349" r:id="rId77"/>
    <p:sldId id="348" r:id="rId78"/>
    <p:sldId id="350" r:id="rId79"/>
    <p:sldId id="361" r:id="rId80"/>
    <p:sldId id="353" r:id="rId81"/>
    <p:sldId id="354" r:id="rId82"/>
    <p:sldId id="355" r:id="rId83"/>
    <p:sldId id="356" r:id="rId84"/>
    <p:sldId id="357" r:id="rId85"/>
    <p:sldId id="358"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BEE8"/>
    <a:srgbClr val="FA0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033"/>
    <p:restoredTop sz="88960"/>
  </p:normalViewPr>
  <p:slideViewPr>
    <p:cSldViewPr snapToGrid="0" snapToObjects="1">
      <p:cViewPr varScale="1">
        <p:scale>
          <a:sx n="64" d="100"/>
          <a:sy n="64" d="100"/>
        </p:scale>
        <p:origin x="200" y="30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10/11/22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Today we will cover:</a:t>
            </a:r>
          </a:p>
          <a:p>
            <a:pPr marL="342900" indent="-342900">
              <a:buFont typeface="Arial" panose="020B0604020202020204" pitchFamily="34" charset="0"/>
              <a:buChar char="•"/>
            </a:pPr>
            <a:r>
              <a:rPr lang="en-US" dirty="0"/>
              <a:t>Knowledge bases</a:t>
            </a:r>
          </a:p>
          <a:p>
            <a:pPr marL="342900" indent="-342900">
              <a:buFont typeface="Arial" panose="020B0604020202020204" pitchFamily="34" charset="0"/>
              <a:buChar char="•"/>
            </a:pPr>
            <a:r>
              <a:rPr lang="en-US" dirty="0"/>
              <a:t>Principles of logic</a:t>
            </a:r>
          </a:p>
          <a:p>
            <a:pPr marL="342900" indent="-342900">
              <a:buFont typeface="Arial" panose="020B0604020202020204" pitchFamily="34" charset="0"/>
              <a:buChar char="•"/>
            </a:pPr>
            <a:r>
              <a:rPr lang="en-US" dirty="0"/>
              <a:t>Propositional logic</a:t>
            </a:r>
          </a:p>
          <a:p>
            <a:pPr marL="342900" indent="-342900">
              <a:buFont typeface="Arial" panose="020B0604020202020204" pitchFamily="34" charset="0"/>
              <a:buChar char="•"/>
            </a:pPr>
            <a:r>
              <a:rPr lang="en-US" dirty="0"/>
              <a:t>Inference </a:t>
            </a:r>
            <a:r>
              <a:rPr lang="en-US" dirty="0" err="1"/>
              <a:t>algortihms</a:t>
            </a:r>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a:t>
            </a:fld>
            <a:endParaRPr lang="en-US"/>
          </a:p>
        </p:txBody>
      </p:sp>
    </p:spTree>
    <p:extLst>
      <p:ext uri="{BB962C8B-B14F-4D97-AF65-F5344CB8AC3E}">
        <p14:creationId xmlns:p14="http://schemas.microsoft.com/office/powerpoint/2010/main" val="2384993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14</a:t>
            </a:fld>
            <a:endParaRPr lang="en-US"/>
          </a:p>
        </p:txBody>
      </p:sp>
    </p:spTree>
    <p:extLst>
      <p:ext uri="{BB962C8B-B14F-4D97-AF65-F5344CB8AC3E}">
        <p14:creationId xmlns:p14="http://schemas.microsoft.com/office/powerpoint/2010/main" val="3136937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15</a:t>
            </a:fld>
            <a:endParaRPr lang="en-US"/>
          </a:p>
        </p:txBody>
      </p:sp>
    </p:spTree>
    <p:extLst>
      <p:ext uri="{BB962C8B-B14F-4D97-AF65-F5344CB8AC3E}">
        <p14:creationId xmlns:p14="http://schemas.microsoft.com/office/powerpoint/2010/main" val="3362428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16</a:t>
            </a:fld>
            <a:endParaRPr lang="en-US"/>
          </a:p>
        </p:txBody>
      </p:sp>
    </p:spTree>
    <p:extLst>
      <p:ext uri="{BB962C8B-B14F-4D97-AF65-F5344CB8AC3E}">
        <p14:creationId xmlns:p14="http://schemas.microsoft.com/office/powerpoint/2010/main" val="1137295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17</a:t>
            </a:fld>
            <a:endParaRPr lang="en-US"/>
          </a:p>
        </p:txBody>
      </p:sp>
    </p:spTree>
    <p:extLst>
      <p:ext uri="{BB962C8B-B14F-4D97-AF65-F5344CB8AC3E}">
        <p14:creationId xmlns:p14="http://schemas.microsoft.com/office/powerpoint/2010/main" val="3411883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18</a:t>
            </a:fld>
            <a:endParaRPr lang="en-US"/>
          </a:p>
        </p:txBody>
      </p:sp>
    </p:spTree>
    <p:extLst>
      <p:ext uri="{BB962C8B-B14F-4D97-AF65-F5344CB8AC3E}">
        <p14:creationId xmlns:p14="http://schemas.microsoft.com/office/powerpoint/2010/main" val="846069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19</a:t>
            </a:fld>
            <a:endParaRPr lang="en-US"/>
          </a:p>
        </p:txBody>
      </p:sp>
    </p:spTree>
    <p:extLst>
      <p:ext uri="{BB962C8B-B14F-4D97-AF65-F5344CB8AC3E}">
        <p14:creationId xmlns:p14="http://schemas.microsoft.com/office/powerpoint/2010/main" val="1891960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20</a:t>
            </a:fld>
            <a:endParaRPr lang="en-US"/>
          </a:p>
        </p:txBody>
      </p:sp>
    </p:spTree>
    <p:extLst>
      <p:ext uri="{BB962C8B-B14F-4D97-AF65-F5344CB8AC3E}">
        <p14:creationId xmlns:p14="http://schemas.microsoft.com/office/powerpoint/2010/main" val="1520150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pet is a cat entails that my pet is an animal.  The reverse isn’t true.  My pet is an animal doesn’t entail that my pet is a cat since my pet could be a fish.</a:t>
            </a:r>
          </a:p>
        </p:txBody>
      </p:sp>
      <p:sp>
        <p:nvSpPr>
          <p:cNvPr id="4" name="Slide Number Placeholder 3"/>
          <p:cNvSpPr>
            <a:spLocks noGrp="1"/>
          </p:cNvSpPr>
          <p:nvPr>
            <p:ph type="sldNum" sz="quarter" idx="5"/>
          </p:nvPr>
        </p:nvSpPr>
        <p:spPr/>
        <p:txBody>
          <a:bodyPr/>
          <a:lstStyle/>
          <a:p>
            <a:fld id="{16725AFE-A141-6245-ADDB-0375406D4018}" type="slidenum">
              <a:rPr lang="en-US" smtClean="0"/>
              <a:t>23</a:t>
            </a:fld>
            <a:endParaRPr lang="en-US"/>
          </a:p>
        </p:txBody>
      </p:sp>
    </p:spTree>
    <p:extLst>
      <p:ext uri="{BB962C8B-B14F-4D97-AF65-F5344CB8AC3E}">
        <p14:creationId xmlns:p14="http://schemas.microsoft.com/office/powerpoint/2010/main" val="2796533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24</a:t>
            </a:fld>
            <a:endParaRPr lang="en-US"/>
          </a:p>
        </p:txBody>
      </p:sp>
    </p:spTree>
    <p:extLst>
      <p:ext uri="{BB962C8B-B14F-4D97-AF65-F5344CB8AC3E}">
        <p14:creationId xmlns:p14="http://schemas.microsoft.com/office/powerpoint/2010/main" val="2642069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Today we will cover:</a:t>
            </a:r>
          </a:p>
          <a:p>
            <a:pPr marL="342900" indent="-342900">
              <a:buFont typeface="Arial" panose="020B0604020202020204" pitchFamily="34" charset="0"/>
              <a:buChar char="•"/>
            </a:pPr>
            <a:r>
              <a:rPr lang="en-US" dirty="0"/>
              <a:t>Knowledge bases</a:t>
            </a:r>
          </a:p>
          <a:p>
            <a:pPr marL="342900" indent="-342900">
              <a:buFont typeface="Arial" panose="020B0604020202020204" pitchFamily="34" charset="0"/>
              <a:buChar char="•"/>
            </a:pPr>
            <a:r>
              <a:rPr lang="en-US" dirty="0"/>
              <a:t>Principles of logic</a:t>
            </a:r>
          </a:p>
          <a:p>
            <a:pPr marL="342900" indent="-342900">
              <a:buFont typeface="Arial" panose="020B0604020202020204" pitchFamily="34" charset="0"/>
              <a:buChar char="•"/>
            </a:pPr>
            <a:r>
              <a:rPr lang="en-US" dirty="0"/>
              <a:t>Propositional logic</a:t>
            </a:r>
          </a:p>
          <a:p>
            <a:pPr marL="342900" indent="-342900">
              <a:buFont typeface="Arial" panose="020B0604020202020204" pitchFamily="34" charset="0"/>
              <a:buChar char="•"/>
            </a:pPr>
            <a:r>
              <a:rPr lang="en-US" dirty="0"/>
              <a:t>Inference </a:t>
            </a:r>
            <a:r>
              <a:rPr lang="en-US" dirty="0" err="1"/>
              <a:t>algortihms</a:t>
            </a:r>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35</a:t>
            </a:fld>
            <a:endParaRPr lang="en-US"/>
          </a:p>
        </p:txBody>
      </p:sp>
    </p:spTree>
    <p:extLst>
      <p:ext uri="{BB962C8B-B14F-4D97-AF65-F5344CB8AC3E}">
        <p14:creationId xmlns:p14="http://schemas.microsoft.com/office/powerpoint/2010/main" val="3077816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describe an environment that demonstrates why knowledge-based agents are good. </a:t>
            </a:r>
          </a:p>
          <a:p>
            <a:endParaRPr lang="en-US" dirty="0"/>
          </a:p>
          <a:p>
            <a:r>
              <a:rPr lang="en-US" dirty="0"/>
              <a:t>The agent explores a cave consisting of rooms connected by passageways. </a:t>
            </a:r>
          </a:p>
          <a:p>
            <a:endParaRPr lang="en-US" dirty="0"/>
          </a:p>
          <a:p>
            <a:r>
              <a:rPr lang="en-US" dirty="0"/>
              <a:t>Lurking somewhere in the cave is the Wumpus, a beast that eats any agent that enters its room. </a:t>
            </a:r>
          </a:p>
          <a:p>
            <a:r>
              <a:rPr lang="en-US" dirty="0"/>
              <a:t>Some rooms contain bottomless pits that trap any agent that wanders into the room. </a:t>
            </a:r>
          </a:p>
          <a:p>
            <a:r>
              <a:rPr lang="en-US" dirty="0"/>
              <a:t>In one room is master Luke.</a:t>
            </a:r>
          </a:p>
          <a:p>
            <a:endParaRPr lang="en-US" dirty="0"/>
          </a:p>
          <a:p>
            <a:r>
              <a:rPr lang="en-US" dirty="0"/>
              <a:t>The goal is:</a:t>
            </a:r>
          </a:p>
          <a:p>
            <a:r>
              <a:rPr lang="en-US" dirty="0"/>
              <a:t> to collect </a:t>
            </a:r>
            <a:r>
              <a:rPr lang="en-US" dirty="0" err="1"/>
              <a:t>luke</a:t>
            </a:r>
            <a:r>
              <a:rPr lang="en-US" dirty="0"/>
              <a:t> and </a:t>
            </a:r>
          </a:p>
          <a:p>
            <a:r>
              <a:rPr lang="en-US" dirty="0"/>
              <a:t>exit the world </a:t>
            </a:r>
          </a:p>
          <a:p>
            <a:r>
              <a:rPr lang="en-US" dirty="0"/>
              <a:t>without being eaten</a:t>
            </a:r>
          </a:p>
        </p:txBody>
      </p:sp>
      <p:sp>
        <p:nvSpPr>
          <p:cNvPr id="4" name="Slide Number Placeholder 3"/>
          <p:cNvSpPr>
            <a:spLocks noGrp="1"/>
          </p:cNvSpPr>
          <p:nvPr>
            <p:ph type="sldNum" sz="quarter" idx="5"/>
          </p:nvPr>
        </p:nvSpPr>
        <p:spPr/>
        <p:txBody>
          <a:bodyPr/>
          <a:lstStyle/>
          <a:p>
            <a:fld id="{16725AFE-A141-6245-ADDB-0375406D4018}" type="slidenum">
              <a:rPr lang="en-US" smtClean="0"/>
              <a:t>6</a:t>
            </a:fld>
            <a:endParaRPr lang="en-US"/>
          </a:p>
        </p:txBody>
      </p:sp>
    </p:spTree>
    <p:extLst>
      <p:ext uri="{BB962C8B-B14F-4D97-AF65-F5344CB8AC3E}">
        <p14:creationId xmlns:p14="http://schemas.microsoft.com/office/powerpoint/2010/main" val="3385555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2^3 two truth values, 3 </a:t>
            </a:r>
            <a:r>
              <a:rPr lang="en-US" dirty="0" err="1"/>
              <a:t>varables</a:t>
            </a:r>
            <a:r>
              <a:rPr lang="en-US" dirty="0"/>
              <a:t>.</a:t>
            </a:r>
          </a:p>
        </p:txBody>
      </p:sp>
      <p:sp>
        <p:nvSpPr>
          <p:cNvPr id="4" name="Slide Number Placeholder 3"/>
          <p:cNvSpPr>
            <a:spLocks noGrp="1"/>
          </p:cNvSpPr>
          <p:nvPr>
            <p:ph type="sldNum" sz="quarter" idx="5"/>
          </p:nvPr>
        </p:nvSpPr>
        <p:spPr/>
        <p:txBody>
          <a:bodyPr/>
          <a:lstStyle/>
          <a:p>
            <a:fld id="{16725AFE-A141-6245-ADDB-0375406D4018}" type="slidenum">
              <a:rPr lang="en-US" smtClean="0"/>
              <a:t>43</a:t>
            </a:fld>
            <a:endParaRPr lang="en-US"/>
          </a:p>
        </p:txBody>
      </p:sp>
    </p:spTree>
    <p:extLst>
      <p:ext uri="{BB962C8B-B14F-4D97-AF65-F5344CB8AC3E}">
        <p14:creationId xmlns:p14="http://schemas.microsoft.com/office/powerpoint/2010/main" val="1447492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KB is a set of sentences that are conjoined into a single complex sentence where all of the individual statements are conjoined with the logical operator AND. </a:t>
            </a:r>
          </a:p>
        </p:txBody>
      </p:sp>
      <p:sp>
        <p:nvSpPr>
          <p:cNvPr id="4" name="Slide Number Placeholder 3"/>
          <p:cNvSpPr>
            <a:spLocks noGrp="1"/>
          </p:cNvSpPr>
          <p:nvPr>
            <p:ph type="sldNum" sz="quarter" idx="5"/>
          </p:nvPr>
        </p:nvSpPr>
        <p:spPr/>
        <p:txBody>
          <a:bodyPr/>
          <a:lstStyle/>
          <a:p>
            <a:fld id="{16725AFE-A141-6245-ADDB-0375406D4018}" type="slidenum">
              <a:rPr lang="en-US" smtClean="0"/>
              <a:t>48</a:t>
            </a:fld>
            <a:endParaRPr lang="en-US"/>
          </a:p>
        </p:txBody>
      </p:sp>
    </p:spTree>
    <p:extLst>
      <p:ext uri="{BB962C8B-B14F-4D97-AF65-F5344CB8AC3E}">
        <p14:creationId xmlns:p14="http://schemas.microsoft.com/office/powerpoint/2010/main" val="21558876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best-known inference rule is Modus Ponens.  Mode that affirms. </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58</a:t>
            </a:fld>
            <a:endParaRPr lang="en-US"/>
          </a:p>
        </p:txBody>
      </p:sp>
    </p:spTree>
    <p:extLst>
      <p:ext uri="{BB962C8B-B14F-4D97-AF65-F5344CB8AC3E}">
        <p14:creationId xmlns:p14="http://schemas.microsoft.com/office/powerpoint/2010/main" val="1701427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Monotonicity says that the set of entailed sentence can only increase as information is assed to the KB.</a:t>
            </a:r>
            <a:r>
              <a:rPr lang="en-US" b="1" dirty="0"/>
              <a:t> </a:t>
            </a:r>
          </a:p>
          <a:p>
            <a:r>
              <a:rPr lang="en-US" b="1" dirty="0"/>
              <a:t>	</a:t>
            </a:r>
            <a:r>
              <a:rPr lang="en-US" dirty="0"/>
              <a:t>if </a:t>
            </a:r>
            <a:r>
              <a:rPr lang="en-US" b="1" dirty="0"/>
              <a:t>KB⊨</a:t>
            </a:r>
            <a:r>
              <a:rPr lang="en-US" dirty="0"/>
              <a:t>𝛂 then </a:t>
            </a:r>
            <a:r>
              <a:rPr lang="en-US" b="1" dirty="0"/>
              <a:t> KB</a:t>
            </a:r>
            <a:r>
              <a:rPr lang="el-GR" b="1" dirty="0"/>
              <a:t> ⋀</a:t>
            </a:r>
            <a:r>
              <a:rPr lang="en-US" b="1" dirty="0"/>
              <a:t> </a:t>
            </a:r>
            <a:r>
              <a:rPr lang="el-GR" b="1" dirty="0"/>
              <a:t>β </a:t>
            </a:r>
            <a:r>
              <a:rPr lang="en-US" b="1" dirty="0"/>
              <a:t>⊨</a:t>
            </a:r>
            <a:r>
              <a:rPr lang="en-US" dirty="0"/>
              <a:t>𝛂</a:t>
            </a:r>
          </a:p>
          <a:p>
            <a:r>
              <a:rPr lang="en-US" dirty="0"/>
              <a:t>If we add additional information to the KB, it doesn’t invalidate any other info that we’ve already inferred. </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61</a:t>
            </a:fld>
            <a:endParaRPr lang="en-US"/>
          </a:p>
        </p:txBody>
      </p:sp>
    </p:spTree>
    <p:extLst>
      <p:ext uri="{BB962C8B-B14F-4D97-AF65-F5344CB8AC3E}">
        <p14:creationId xmlns:p14="http://schemas.microsoft.com/office/powerpoint/2010/main" val="1837068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literal </a:t>
            </a:r>
            <a:r>
              <a:rPr lang="en-US" sz="1200" dirty="0"/>
              <a:t>¬P</a:t>
            </a:r>
            <a:r>
              <a:rPr lang="en-US" sz="1200" baseline="-25000" dirty="0"/>
              <a:t>2,2</a:t>
            </a:r>
            <a:r>
              <a:rPr lang="en-US" sz="1200" dirty="0"/>
              <a:t> resolves with the literal P</a:t>
            </a:r>
            <a:r>
              <a:rPr lang="en-US" sz="1200" baseline="-25000" dirty="0"/>
              <a:t>2,2</a:t>
            </a:r>
            <a:r>
              <a:rPr lang="en-US" sz="1200" dirty="0"/>
              <a:t> and give the resolvent </a:t>
            </a:r>
            <a:r>
              <a:rPr lang="en-US" dirty="0"/>
              <a:t>P</a:t>
            </a:r>
            <a:r>
              <a:rPr lang="en-US" baseline="-25000" dirty="0"/>
              <a:t>1,1 </a:t>
            </a:r>
            <a:r>
              <a:rPr lang="en-US" dirty="0"/>
              <a:t>⋁ P</a:t>
            </a:r>
            <a:r>
              <a:rPr lang="en-US" baseline="-25000" dirty="0"/>
              <a:t>3,1.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kind of unit resolution rule.</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73</a:t>
            </a:fld>
            <a:endParaRPr lang="en-US"/>
          </a:p>
        </p:txBody>
      </p:sp>
    </p:spTree>
    <p:extLst>
      <p:ext uri="{BB962C8B-B14F-4D97-AF65-F5344CB8AC3E}">
        <p14:creationId xmlns:p14="http://schemas.microsoft.com/office/powerpoint/2010/main" val="4053388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kind of unit resolution rule.</a:t>
            </a:r>
          </a:p>
        </p:txBody>
      </p:sp>
      <p:sp>
        <p:nvSpPr>
          <p:cNvPr id="4" name="Slide Number Placeholder 3"/>
          <p:cNvSpPr>
            <a:spLocks noGrp="1"/>
          </p:cNvSpPr>
          <p:nvPr>
            <p:ph type="sldNum" sz="quarter" idx="5"/>
          </p:nvPr>
        </p:nvSpPr>
        <p:spPr/>
        <p:txBody>
          <a:bodyPr/>
          <a:lstStyle/>
          <a:p>
            <a:fld id="{16725AFE-A141-6245-ADDB-0375406D4018}" type="slidenum">
              <a:rPr lang="en-US" smtClean="0"/>
              <a:t>74</a:t>
            </a:fld>
            <a:endParaRPr lang="en-US"/>
          </a:p>
        </p:txBody>
      </p:sp>
    </p:spTree>
    <p:extLst>
      <p:ext uri="{BB962C8B-B14F-4D97-AF65-F5344CB8AC3E}">
        <p14:creationId xmlns:p14="http://schemas.microsoft.com/office/powerpoint/2010/main" val="2942188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 </a:t>
            </a:r>
            <a:r>
              <a:rPr lang="en-US" dirty="0" err="1"/>
              <a:t>todo</a:t>
            </a:r>
            <a:r>
              <a:rPr lang="en-US" dirty="0"/>
              <a:t> type this out.</a:t>
            </a:r>
          </a:p>
        </p:txBody>
      </p:sp>
      <p:sp>
        <p:nvSpPr>
          <p:cNvPr id="4" name="Slide Number Placeholder 3"/>
          <p:cNvSpPr>
            <a:spLocks noGrp="1"/>
          </p:cNvSpPr>
          <p:nvPr>
            <p:ph type="sldNum" sz="quarter" idx="5"/>
          </p:nvPr>
        </p:nvSpPr>
        <p:spPr/>
        <p:txBody>
          <a:bodyPr/>
          <a:lstStyle/>
          <a:p>
            <a:fld id="{16725AFE-A141-6245-ADDB-0375406D4018}" type="slidenum">
              <a:rPr lang="en-US" smtClean="0"/>
              <a:t>81</a:t>
            </a:fld>
            <a:endParaRPr lang="en-US"/>
          </a:p>
        </p:txBody>
      </p:sp>
    </p:spTree>
    <p:extLst>
      <p:ext uri="{BB962C8B-B14F-4D97-AF65-F5344CB8AC3E}">
        <p14:creationId xmlns:p14="http://schemas.microsoft.com/office/powerpoint/2010/main" val="2222722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Deciding entailment with Horn clauses can be done in linear time </a:t>
            </a:r>
            <a:r>
              <a:rPr lang="en-US" dirty="0" err="1"/>
              <a:t>w.r.t.</a:t>
            </a:r>
            <a:r>
              <a:rPr lang="en-US" dirty="0"/>
              <a:t> the size of the KB.</a:t>
            </a:r>
          </a:p>
        </p:txBody>
      </p:sp>
      <p:sp>
        <p:nvSpPr>
          <p:cNvPr id="4" name="Slide Number Placeholder 3"/>
          <p:cNvSpPr>
            <a:spLocks noGrp="1"/>
          </p:cNvSpPr>
          <p:nvPr>
            <p:ph type="sldNum" sz="quarter" idx="5"/>
          </p:nvPr>
        </p:nvSpPr>
        <p:spPr/>
        <p:txBody>
          <a:bodyPr/>
          <a:lstStyle/>
          <a:p>
            <a:fld id="{16725AFE-A141-6245-ADDB-0375406D4018}" type="slidenum">
              <a:rPr lang="en-US" smtClean="0"/>
              <a:t>82</a:t>
            </a:fld>
            <a:endParaRPr lang="en-US"/>
          </a:p>
        </p:txBody>
      </p:sp>
    </p:spTree>
    <p:extLst>
      <p:ext uri="{BB962C8B-B14F-4D97-AF65-F5344CB8AC3E}">
        <p14:creationId xmlns:p14="http://schemas.microsoft.com/office/powerpoint/2010/main" val="2856484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Deciding entailment with Horn clauses can be done in linear time </a:t>
            </a:r>
            <a:r>
              <a:rPr lang="en-US" dirty="0" err="1"/>
              <a:t>w.r.t.</a:t>
            </a:r>
            <a:r>
              <a:rPr lang="en-US" dirty="0"/>
              <a:t> the size of the KB.</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83</a:t>
            </a:fld>
            <a:endParaRPr lang="en-US"/>
          </a:p>
        </p:txBody>
      </p:sp>
    </p:spTree>
    <p:extLst>
      <p:ext uri="{BB962C8B-B14F-4D97-AF65-F5344CB8AC3E}">
        <p14:creationId xmlns:p14="http://schemas.microsoft.com/office/powerpoint/2010/main" val="30321625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CCB – </a:t>
            </a:r>
            <a:r>
              <a:rPr lang="en-US" dirty="0" err="1"/>
              <a:t>todo</a:t>
            </a:r>
            <a:r>
              <a:rPr lang="en-US" dirty="0"/>
              <a:t> type this out.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Definite clause – </a:t>
            </a:r>
            <a:r>
              <a:rPr lang="en-US" dirty="0"/>
              <a:t>disjunction of literals where </a:t>
            </a:r>
            <a:r>
              <a:rPr lang="en-US" b="1" dirty="0"/>
              <a:t>exactly one is positive</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84</a:t>
            </a:fld>
            <a:endParaRPr lang="en-US"/>
          </a:p>
        </p:txBody>
      </p:sp>
    </p:spTree>
    <p:extLst>
      <p:ext uri="{BB962C8B-B14F-4D97-AF65-F5344CB8AC3E}">
        <p14:creationId xmlns:p14="http://schemas.microsoft.com/office/powerpoint/2010/main" val="2629578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Lurking somewhere in the cave is the Wumpus, a beast that eats any agent that enters its room. </a:t>
            </a:r>
          </a:p>
          <a:p>
            <a:r>
              <a:rPr lang="en-US" dirty="0"/>
              <a:t>Some rooms contain bottomless pits that trap any agent that wanders into the room. </a:t>
            </a:r>
          </a:p>
          <a:p>
            <a:r>
              <a:rPr lang="en-US" dirty="0"/>
              <a:t>In one room is master Luke.</a:t>
            </a:r>
          </a:p>
          <a:p>
            <a:endParaRPr lang="en-US" dirty="0"/>
          </a:p>
          <a:p>
            <a:r>
              <a:rPr lang="en-US" dirty="0"/>
              <a:t>The goal is:</a:t>
            </a:r>
          </a:p>
          <a:p>
            <a:r>
              <a:rPr lang="en-US" dirty="0"/>
              <a:t> to collect </a:t>
            </a:r>
            <a:r>
              <a:rPr lang="en-US" dirty="0" err="1"/>
              <a:t>luke</a:t>
            </a:r>
            <a:r>
              <a:rPr lang="en-US" dirty="0"/>
              <a:t> and </a:t>
            </a:r>
          </a:p>
          <a:p>
            <a:r>
              <a:rPr lang="en-US" dirty="0"/>
              <a:t>exit the world </a:t>
            </a:r>
          </a:p>
          <a:p>
            <a:r>
              <a:rPr lang="en-US" dirty="0"/>
              <a:t>without being eaten</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a:t>
            </a:fld>
            <a:endParaRPr lang="en-US"/>
          </a:p>
        </p:txBody>
      </p:sp>
    </p:spTree>
    <p:extLst>
      <p:ext uri="{BB962C8B-B14F-4D97-AF65-F5344CB8AC3E}">
        <p14:creationId xmlns:p14="http://schemas.microsoft.com/office/powerpoint/2010/main" val="1093859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a:t>
            </a:fld>
            <a:endParaRPr lang="en-US"/>
          </a:p>
        </p:txBody>
      </p:sp>
    </p:spTree>
    <p:extLst>
      <p:ext uri="{BB962C8B-B14F-4D97-AF65-F5344CB8AC3E}">
        <p14:creationId xmlns:p14="http://schemas.microsoft.com/office/powerpoint/2010/main" val="2104475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a:t>
            </a:fld>
            <a:endParaRPr lang="en-US"/>
          </a:p>
        </p:txBody>
      </p:sp>
    </p:spTree>
    <p:extLst>
      <p:ext uri="{BB962C8B-B14F-4D97-AF65-F5344CB8AC3E}">
        <p14:creationId xmlns:p14="http://schemas.microsoft.com/office/powerpoint/2010/main" val="2039210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10</a:t>
            </a:fld>
            <a:endParaRPr lang="en-US"/>
          </a:p>
        </p:txBody>
      </p:sp>
    </p:spTree>
    <p:extLst>
      <p:ext uri="{BB962C8B-B14F-4D97-AF65-F5344CB8AC3E}">
        <p14:creationId xmlns:p14="http://schemas.microsoft.com/office/powerpoint/2010/main" val="3189701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11</a:t>
            </a:fld>
            <a:endParaRPr lang="en-US"/>
          </a:p>
        </p:txBody>
      </p:sp>
    </p:spTree>
    <p:extLst>
      <p:ext uri="{BB962C8B-B14F-4D97-AF65-F5344CB8AC3E}">
        <p14:creationId xmlns:p14="http://schemas.microsoft.com/office/powerpoint/2010/main" val="11535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12</a:t>
            </a:fld>
            <a:endParaRPr lang="en-US"/>
          </a:p>
        </p:txBody>
      </p:sp>
    </p:spTree>
    <p:extLst>
      <p:ext uri="{BB962C8B-B14F-4D97-AF65-F5344CB8AC3E}">
        <p14:creationId xmlns:p14="http://schemas.microsoft.com/office/powerpoint/2010/main" val="162374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a:t>
            </a:fld>
            <a:endParaRPr lang="en-US"/>
          </a:p>
        </p:txBody>
      </p:sp>
    </p:spTree>
    <p:extLst>
      <p:ext uri="{BB962C8B-B14F-4D97-AF65-F5344CB8AC3E}">
        <p14:creationId xmlns:p14="http://schemas.microsoft.com/office/powerpoint/2010/main" val="37775468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4210/5210: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10/11/22</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10/11/22</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10/11/22</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5210/4210</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10/11/22</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5210/4210</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10/11/22</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10/11/22</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10/11/22</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1">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2">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10/11/22</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2.emf"/><Relationship Id="rId5" Type="http://schemas.openxmlformats.org/officeDocument/2006/relationships/image" Target="../media/image11.tiff"/><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6.emf"/><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2.emf"/><Relationship Id="rId4" Type="http://schemas.openxmlformats.org/officeDocument/2006/relationships/image" Target="../media/image11.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Logical Agents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b="1" dirty="0"/>
              <a:t>Actuators:</a:t>
            </a:r>
          </a:p>
          <a:p>
            <a:r>
              <a:rPr lang="en-US" dirty="0"/>
              <a:t>R2 can move </a:t>
            </a:r>
            <a:r>
              <a:rPr lang="en-US" i="1" dirty="0"/>
              <a:t>Forward, </a:t>
            </a:r>
            <a:r>
              <a:rPr lang="en-US" i="1" dirty="0" err="1"/>
              <a:t>TurnLeft</a:t>
            </a:r>
            <a:r>
              <a:rPr lang="en-US" i="1" dirty="0"/>
              <a:t>, Turn right.</a:t>
            </a:r>
          </a:p>
          <a:p>
            <a:r>
              <a:rPr lang="en-US" dirty="0"/>
              <a:t>Agent dies if it moves into a pit or a Wumpus square.</a:t>
            </a:r>
          </a:p>
          <a:p>
            <a:r>
              <a:rPr lang="en-US" i="1" dirty="0"/>
              <a:t>Grab</a:t>
            </a:r>
            <a:r>
              <a:rPr lang="en-US" dirty="0"/>
              <a:t> can pick up Luke.</a:t>
            </a:r>
          </a:p>
          <a:p>
            <a:r>
              <a:rPr lang="en-US" i="1" dirty="0"/>
              <a:t>Shoot</a:t>
            </a:r>
            <a:r>
              <a:rPr lang="en-US" dirty="0"/>
              <a:t> fires blaster bolt in a straight line in the direction that R2D2 is facing.</a:t>
            </a:r>
          </a:p>
          <a:p>
            <a:r>
              <a:rPr lang="en-US" dirty="0"/>
              <a:t>If the blaster hits the </a:t>
            </a:r>
            <a:r>
              <a:rPr lang="en-US" dirty="0" err="1"/>
              <a:t>Wampa</a:t>
            </a:r>
            <a:r>
              <a:rPr lang="en-US" dirty="0"/>
              <a:t>, it dies.  R2 only has enough power for one shot.</a:t>
            </a:r>
          </a:p>
          <a:p>
            <a:r>
              <a:rPr lang="en-US" i="1" dirty="0"/>
              <a:t>Climb</a:t>
            </a:r>
            <a:r>
              <a:rPr lang="en-US" dirty="0"/>
              <a:t> gets R2 out of the cave but only works in [1, 1]</a:t>
            </a:r>
            <a:endParaRPr lang="en-US" i="1"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6"/>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cxnSp>
        <p:nvCxnSpPr>
          <p:cNvPr id="6" name="Straight Connector 5">
            <a:extLst>
              <a:ext uri="{FF2B5EF4-FFF2-40B4-BE49-F238E27FC236}">
                <a16:creationId xmlns:a16="http://schemas.microsoft.com/office/drawing/2014/main" id="{6BF89452-D591-8843-8C2C-928DC2BB6FC8}"/>
              </a:ext>
            </a:extLst>
          </p:cNvPr>
          <p:cNvCxnSpPr>
            <a:cxnSpLocks/>
          </p:cNvCxnSpPr>
          <p:nvPr/>
        </p:nvCxnSpPr>
        <p:spPr>
          <a:xfrm>
            <a:off x="7007053" y="5064898"/>
            <a:ext cx="4342628" cy="0"/>
          </a:xfrm>
          <a:prstGeom prst="line">
            <a:avLst/>
          </a:prstGeom>
          <a:ln w="50800">
            <a:solidFill>
              <a:srgbClr val="FA000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86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3" name="laser.wav"/>
                                        </p:tgtEl>
                                      </p:cMediaNode>
                                    </p:audio>
                                  </p:subTnLst>
                                </p:cTn>
                              </p:par>
                            </p:childTnLst>
                          </p:cTn>
                        </p:par>
                        <p:par>
                          <p:cTn id="8" fill="hold">
                            <p:stCondLst>
                              <p:cond delay="1000"/>
                            </p:stCondLst>
                            <p:childTnLst>
                              <p:par>
                                <p:cTn id="9" presetID="22" presetClass="exit" presetSubtype="8" fill="hold" nodeType="afterEffect">
                                  <p:stCondLst>
                                    <p:cond delay="0"/>
                                  </p:stCondLst>
                                  <p:childTnLst>
                                    <p:animEffect transition="out" filter="wipe(left)">
                                      <p:cBhvr>
                                        <p:cTn id="10" dur="1000"/>
                                        <p:tgtEl>
                                          <p:spTgt spid="6"/>
                                        </p:tgtEl>
                                      </p:cBhvr>
                                    </p:animEffect>
                                    <p:set>
                                      <p:cBhvr>
                                        <p:cTn id="11"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b="1" dirty="0"/>
              <a:t>Sensors:</a:t>
            </a:r>
          </a:p>
          <a:p>
            <a:r>
              <a:rPr lang="en-US" dirty="0"/>
              <a:t>In each square adjacent to the </a:t>
            </a:r>
            <a:r>
              <a:rPr lang="en-US" dirty="0" err="1"/>
              <a:t>Wampa</a:t>
            </a:r>
            <a:r>
              <a:rPr lang="en-US" dirty="0"/>
              <a:t>, R2D2’s olfactory sensor perceives a </a:t>
            </a:r>
            <a:r>
              <a:rPr lang="en-US" i="1" dirty="0"/>
              <a:t>Stench</a:t>
            </a:r>
            <a:r>
              <a:rPr lang="en-US" dirty="0"/>
              <a:t> </a:t>
            </a:r>
          </a:p>
          <a:p>
            <a:r>
              <a:rPr lang="en-US" dirty="0"/>
              <a:t>In each square adjacent to a pit, R2D2’s wind sensor perceives a </a:t>
            </a:r>
            <a:r>
              <a:rPr lang="en-US" i="1" dirty="0"/>
              <a:t>Breeze</a:t>
            </a:r>
            <a:r>
              <a:rPr lang="en-US" dirty="0"/>
              <a:t> </a:t>
            </a:r>
          </a:p>
          <a:p>
            <a:r>
              <a:rPr lang="en-US" dirty="0"/>
              <a:t>In the square with Luke, R2D2’s audio sensor perceives a </a:t>
            </a:r>
            <a:r>
              <a:rPr lang="en-US" i="1" dirty="0"/>
              <a:t>Gasp</a:t>
            </a:r>
          </a:p>
          <a:p>
            <a:r>
              <a:rPr lang="en-US" dirty="0"/>
              <a:t>When R2D2 walks into a wall it perceives a </a:t>
            </a:r>
            <a:r>
              <a:rPr lang="en-US" i="1" dirty="0"/>
              <a:t>Bump</a:t>
            </a:r>
          </a:p>
          <a:p>
            <a:r>
              <a:rPr lang="en-US" dirty="0"/>
              <a:t>When the </a:t>
            </a:r>
            <a:r>
              <a:rPr lang="en-US" dirty="0" err="1"/>
              <a:t>Wampa</a:t>
            </a:r>
            <a:r>
              <a:rPr lang="en-US" dirty="0"/>
              <a:t> is killed , R2D2’s audio sensor perceives a </a:t>
            </a:r>
            <a:r>
              <a:rPr lang="en-US" i="1" dirty="0"/>
              <a:t>Scream</a:t>
            </a:r>
          </a:p>
          <a:p>
            <a:r>
              <a:rPr lang="en-US" dirty="0"/>
              <a:t>Percept=[</a:t>
            </a:r>
            <a:r>
              <a:rPr lang="en-US" i="1" dirty="0"/>
              <a:t>Stench, Breeze, Gasp, None, None</a:t>
            </a:r>
            <a:r>
              <a:rPr lang="en-US" dirty="0"/>
              <a:t>]</a:t>
            </a:r>
          </a:p>
        </p:txBody>
      </p:sp>
      <p:grpSp>
        <p:nvGrpSpPr>
          <p:cNvPr id="83" name="Group 82">
            <a:extLst>
              <a:ext uri="{FF2B5EF4-FFF2-40B4-BE49-F238E27FC236}">
                <a16:creationId xmlns:a16="http://schemas.microsoft.com/office/drawing/2014/main" id="{69DB93BE-C0EC-2141-8069-69F839522D17}"/>
              </a:ext>
            </a:extLst>
          </p:cNvPr>
          <p:cNvGrpSpPr/>
          <p:nvPr/>
        </p:nvGrpSpPr>
        <p:grpSpPr>
          <a:xfrm>
            <a:off x="6303646" y="1009754"/>
            <a:ext cx="5740778" cy="5032375"/>
            <a:chOff x="6096000" y="1337014"/>
            <a:chExt cx="5740778" cy="5032375"/>
          </a:xfrm>
        </p:grpSpPr>
        <p:grpSp>
          <p:nvGrpSpPr>
            <p:cNvPr id="25" name="Group 24">
              <a:extLst>
                <a:ext uri="{FF2B5EF4-FFF2-40B4-BE49-F238E27FC236}">
                  <a16:creationId xmlns:a16="http://schemas.microsoft.com/office/drawing/2014/main" id="{577EB646-2F66-7C4D-8B11-F3C11A18321A}"/>
                </a:ext>
              </a:extLst>
            </p:cNvPr>
            <p:cNvGrpSpPr/>
            <p:nvPr/>
          </p:nvGrpSpPr>
          <p:grpSpPr>
            <a:xfrm>
              <a:off x="6096000" y="1337014"/>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grpSp>
        <p:sp>
          <p:nvSpPr>
            <p:cNvPr id="27" name="Oval 26">
              <a:extLst>
                <a:ext uri="{FF2B5EF4-FFF2-40B4-BE49-F238E27FC236}">
                  <a16:creationId xmlns:a16="http://schemas.microsoft.com/office/drawing/2014/main" id="{919B38D3-135F-C446-9F3D-FC603570C7AF}"/>
                </a:ext>
              </a:extLst>
            </p:cNvPr>
            <p:cNvSpPr/>
            <p:nvPr/>
          </p:nvSpPr>
          <p:spPr>
            <a:xfrm>
              <a:off x="8750805" y="2721858"/>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017723" y="1454941"/>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750805" y="5238046"/>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grpSp>
          <p:nvGrpSpPr>
            <p:cNvPr id="39" name="Group 38">
              <a:extLst>
                <a:ext uri="{FF2B5EF4-FFF2-40B4-BE49-F238E27FC236}">
                  <a16:creationId xmlns:a16="http://schemas.microsoft.com/office/drawing/2014/main" id="{41F410CD-49D2-C948-8F2B-DBD5CA645A37}"/>
                </a:ext>
              </a:extLst>
            </p:cNvPr>
            <p:cNvGrpSpPr/>
            <p:nvPr/>
          </p:nvGrpSpPr>
          <p:grpSpPr>
            <a:xfrm>
              <a:off x="6297861" y="1597025"/>
              <a:ext cx="819731" cy="238125"/>
              <a:chOff x="6297861" y="1597025"/>
              <a:chExt cx="819731" cy="238125"/>
            </a:xfrm>
          </p:grpSpPr>
          <p:sp>
            <p:nvSpPr>
              <p:cNvPr id="33" name="Freeform 32">
                <a:extLst>
                  <a:ext uri="{FF2B5EF4-FFF2-40B4-BE49-F238E27FC236}">
                    <a16:creationId xmlns:a16="http://schemas.microsoft.com/office/drawing/2014/main" id="{54B5178A-CA35-FD49-A781-49E668B4B0F8}"/>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075E1669-BBB2-FC47-BAF9-CAFB282A2BD8}"/>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5EEBBDF9-7D58-2147-9A38-CCA0DCF4F034}"/>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a:extLst>
                  <a:ext uri="{FF2B5EF4-FFF2-40B4-BE49-F238E27FC236}">
                    <a16:creationId xmlns:a16="http://schemas.microsoft.com/office/drawing/2014/main" id="{709EE927-963D-E24B-AD9C-82FB41B8BB9C}"/>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E92FBB36-ACDE-6D42-9D7F-98B6D904958A}"/>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A87B8597-C0C2-6A44-BD59-8C49C31AF0C9}"/>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176E962-E426-AB4A-97FD-F9C9EE16688E}"/>
                </a:ext>
              </a:extLst>
            </p:cNvPr>
            <p:cNvGrpSpPr/>
            <p:nvPr/>
          </p:nvGrpSpPr>
          <p:grpSpPr>
            <a:xfrm>
              <a:off x="6331568" y="2082830"/>
              <a:ext cx="753473" cy="252429"/>
              <a:chOff x="6179168" y="1930430"/>
              <a:chExt cx="753473" cy="252429"/>
            </a:xfrm>
          </p:grpSpPr>
          <p:sp>
            <p:nvSpPr>
              <p:cNvPr id="41" name="Freeform 40">
                <a:extLst>
                  <a:ext uri="{FF2B5EF4-FFF2-40B4-BE49-F238E27FC236}">
                    <a16:creationId xmlns:a16="http://schemas.microsoft.com/office/drawing/2014/main" id="{121DFFEF-3112-8E4B-AC4F-56235A176E22}"/>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a:extLst>
                  <a:ext uri="{FF2B5EF4-FFF2-40B4-BE49-F238E27FC236}">
                    <a16:creationId xmlns:a16="http://schemas.microsoft.com/office/drawing/2014/main" id="{6798CBE0-C30A-044D-9BE5-43B1EF3C2697}"/>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EBA80416-73EC-2A4E-A7AE-2003FC8976D3}"/>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A0706E1A-7FCF-744A-9B28-2CA3313F6F91}"/>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1528A4E3-0BA0-8F4C-8890-45787829B35B}"/>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D53E2D24-9A91-6D4F-A731-CC2F5B36F483}"/>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70977653-A395-6C41-9C3C-6982E264F821}"/>
                </a:ext>
              </a:extLst>
            </p:cNvPr>
            <p:cNvGrpSpPr/>
            <p:nvPr/>
          </p:nvGrpSpPr>
          <p:grpSpPr>
            <a:xfrm>
              <a:off x="6347111" y="4086576"/>
              <a:ext cx="819731" cy="238125"/>
              <a:chOff x="6297861" y="1597025"/>
              <a:chExt cx="819731" cy="238125"/>
            </a:xfrm>
          </p:grpSpPr>
          <p:sp>
            <p:nvSpPr>
              <p:cNvPr id="48" name="Freeform 47">
                <a:extLst>
                  <a:ext uri="{FF2B5EF4-FFF2-40B4-BE49-F238E27FC236}">
                    <a16:creationId xmlns:a16="http://schemas.microsoft.com/office/drawing/2014/main" id="{0F841E97-DC1B-5F49-AD27-244C4A972FFB}"/>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CFB1A20A-8E43-9C49-84B0-8F73E8C50963}"/>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173866B2-EC61-9440-909C-36E0C657FA1C}"/>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EFAC2841-B73F-7946-88DB-0F48940F5952}"/>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8925D9E6-0EE9-1A49-83B1-0C8F612C1365}"/>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A8E14C95-9765-E04A-90B3-0F774C1D7F67}"/>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05FCEFA5-E89F-1D44-B6FF-FB00BC39170C}"/>
                </a:ext>
              </a:extLst>
            </p:cNvPr>
            <p:cNvGrpSpPr/>
            <p:nvPr/>
          </p:nvGrpSpPr>
          <p:grpSpPr>
            <a:xfrm>
              <a:off x="6380818" y="4572381"/>
              <a:ext cx="753473" cy="252429"/>
              <a:chOff x="6179168" y="1930430"/>
              <a:chExt cx="753473" cy="252429"/>
            </a:xfrm>
          </p:grpSpPr>
          <p:sp>
            <p:nvSpPr>
              <p:cNvPr id="55" name="Freeform 54">
                <a:extLst>
                  <a:ext uri="{FF2B5EF4-FFF2-40B4-BE49-F238E27FC236}">
                    <a16:creationId xmlns:a16="http://schemas.microsoft.com/office/drawing/2014/main" id="{996BE912-A57C-F049-B5D6-374F2F87BB87}"/>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55">
                <a:extLst>
                  <a:ext uri="{FF2B5EF4-FFF2-40B4-BE49-F238E27FC236}">
                    <a16:creationId xmlns:a16="http://schemas.microsoft.com/office/drawing/2014/main" id="{0498DA82-26F3-BB40-ADDC-64497EBB96C9}"/>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907B439-5C8B-5247-9F2E-825644C83F11}"/>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0AD8B85C-C468-5243-A615-AC6E4ECB2163}"/>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7705CF2E-B1E9-A244-B573-DA502E657123}"/>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385CF3F2-6A95-904E-9BC3-C9EE1D09920B}"/>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56750E49-4B68-1440-823E-D561117DE3DA}"/>
                </a:ext>
              </a:extLst>
            </p:cNvPr>
            <p:cNvGrpSpPr/>
            <p:nvPr/>
          </p:nvGrpSpPr>
          <p:grpSpPr>
            <a:xfrm>
              <a:off x="7539177" y="5520986"/>
              <a:ext cx="935177" cy="449536"/>
              <a:chOff x="7539177" y="5520986"/>
              <a:chExt cx="935177" cy="449536"/>
            </a:xfrm>
          </p:grpSpPr>
          <p:sp>
            <p:nvSpPr>
              <p:cNvPr id="61" name="Freeform 60">
                <a:extLst>
                  <a:ext uri="{FF2B5EF4-FFF2-40B4-BE49-F238E27FC236}">
                    <a16:creationId xmlns:a16="http://schemas.microsoft.com/office/drawing/2014/main" id="{011B4D6F-7F8A-1944-91AE-13C886B42266}"/>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a:extLst>
                  <a:ext uri="{FF2B5EF4-FFF2-40B4-BE49-F238E27FC236}">
                    <a16:creationId xmlns:a16="http://schemas.microsoft.com/office/drawing/2014/main" id="{4C1A103F-7BD5-954A-BB59-66FEC4EE6DB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2EE40503-0424-D44D-A916-0182207AED7C}"/>
                </a:ext>
              </a:extLst>
            </p:cNvPr>
            <p:cNvGrpSpPr/>
            <p:nvPr/>
          </p:nvGrpSpPr>
          <p:grpSpPr>
            <a:xfrm>
              <a:off x="8825912" y="4240547"/>
              <a:ext cx="935177" cy="449536"/>
              <a:chOff x="7539177" y="5520986"/>
              <a:chExt cx="935177" cy="449536"/>
            </a:xfrm>
          </p:grpSpPr>
          <p:sp>
            <p:nvSpPr>
              <p:cNvPr id="66" name="Freeform 65">
                <a:extLst>
                  <a:ext uri="{FF2B5EF4-FFF2-40B4-BE49-F238E27FC236}">
                    <a16:creationId xmlns:a16="http://schemas.microsoft.com/office/drawing/2014/main" id="{794F47B1-A4EC-1146-9BE7-9B1631201172}"/>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4DCDC1F7-50E6-974F-A2AE-8FF7D9A4152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6149E2AE-3138-0C40-BC11-8603F75487AD}"/>
                </a:ext>
              </a:extLst>
            </p:cNvPr>
            <p:cNvGrpSpPr/>
            <p:nvPr/>
          </p:nvGrpSpPr>
          <p:grpSpPr>
            <a:xfrm>
              <a:off x="10017723" y="2967115"/>
              <a:ext cx="935177" cy="449536"/>
              <a:chOff x="7539177" y="5520986"/>
              <a:chExt cx="935177" cy="449536"/>
            </a:xfrm>
          </p:grpSpPr>
          <p:sp>
            <p:nvSpPr>
              <p:cNvPr id="72" name="Freeform 71">
                <a:extLst>
                  <a:ext uri="{FF2B5EF4-FFF2-40B4-BE49-F238E27FC236}">
                    <a16:creationId xmlns:a16="http://schemas.microsoft.com/office/drawing/2014/main" id="{A860BD94-ADF1-B948-8CCB-D8714C013867}"/>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2DD6EBF2-ACAD-CE47-A7D4-E5B3A4DBB195}"/>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E090E1C5-AFC3-DA4D-914B-A8DD51A8586B}"/>
                </a:ext>
              </a:extLst>
            </p:cNvPr>
            <p:cNvGrpSpPr/>
            <p:nvPr/>
          </p:nvGrpSpPr>
          <p:grpSpPr>
            <a:xfrm>
              <a:off x="8797230" y="1749474"/>
              <a:ext cx="935177" cy="449536"/>
              <a:chOff x="7539177" y="5520986"/>
              <a:chExt cx="935177" cy="449536"/>
            </a:xfrm>
          </p:grpSpPr>
          <p:sp>
            <p:nvSpPr>
              <p:cNvPr id="78" name="Freeform 77">
                <a:extLst>
                  <a:ext uri="{FF2B5EF4-FFF2-40B4-BE49-F238E27FC236}">
                    <a16:creationId xmlns:a16="http://schemas.microsoft.com/office/drawing/2014/main" id="{D089BE35-E241-994B-8E26-AF3782A8F153}"/>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1EE7F5BD-8CB3-CC46-8943-4AE39D853674}"/>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089EEC28-C4B4-7A4E-8DDB-E2F3273ADB6E}"/>
                </a:ext>
              </a:extLst>
            </p:cNvPr>
            <p:cNvGrpSpPr/>
            <p:nvPr/>
          </p:nvGrpSpPr>
          <p:grpSpPr>
            <a:xfrm>
              <a:off x="10062625" y="5510271"/>
              <a:ext cx="935177" cy="449536"/>
              <a:chOff x="7539177" y="5520986"/>
              <a:chExt cx="935177" cy="449536"/>
            </a:xfrm>
          </p:grpSpPr>
          <p:sp>
            <p:nvSpPr>
              <p:cNvPr id="81" name="Freeform 80">
                <a:extLst>
                  <a:ext uri="{FF2B5EF4-FFF2-40B4-BE49-F238E27FC236}">
                    <a16:creationId xmlns:a16="http://schemas.microsoft.com/office/drawing/2014/main" id="{E2E5569A-26ED-5F4C-A4DD-12CF7933776A}"/>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a:extLst>
                  <a:ext uri="{FF2B5EF4-FFF2-40B4-BE49-F238E27FC236}">
                    <a16:creationId xmlns:a16="http://schemas.microsoft.com/office/drawing/2014/main" id="{F773870D-F1D9-1C4A-8C86-C588339A32B2}"/>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26" name="Group 25">
            <a:extLst>
              <a:ext uri="{FF2B5EF4-FFF2-40B4-BE49-F238E27FC236}">
                <a16:creationId xmlns:a16="http://schemas.microsoft.com/office/drawing/2014/main" id="{2AFD6088-2D57-9948-A7B7-E5BCEBF02D32}"/>
              </a:ext>
            </a:extLst>
          </p:cNvPr>
          <p:cNvGrpSpPr/>
          <p:nvPr/>
        </p:nvGrpSpPr>
        <p:grpSpPr>
          <a:xfrm>
            <a:off x="7676392" y="2785873"/>
            <a:ext cx="915635" cy="738234"/>
            <a:chOff x="7676392" y="2785873"/>
            <a:chExt cx="915635" cy="738234"/>
          </a:xfrm>
        </p:grpSpPr>
        <p:sp>
          <p:nvSpPr>
            <p:cNvPr id="10" name="Rectangle 9">
              <a:extLst>
                <a:ext uri="{FF2B5EF4-FFF2-40B4-BE49-F238E27FC236}">
                  <a16:creationId xmlns:a16="http://schemas.microsoft.com/office/drawing/2014/main" id="{3D243065-6F6B-5B4B-86B6-F207878ED421}"/>
                </a:ext>
              </a:extLst>
            </p:cNvPr>
            <p:cNvSpPr/>
            <p:nvPr/>
          </p:nvSpPr>
          <p:spPr>
            <a:xfrm>
              <a:off x="7676392" y="2991254"/>
              <a:ext cx="915635" cy="369332"/>
            </a:xfrm>
            <a:prstGeom prst="rect">
              <a:avLst/>
            </a:prstGeom>
          </p:spPr>
          <p:txBody>
            <a:bodyPr wrap="none">
              <a:spAutoFit/>
            </a:bodyPr>
            <a:lstStyle/>
            <a:p>
              <a:pPr algn="ctr"/>
              <a:r>
                <a:rPr lang="en-US" dirty="0">
                  <a:solidFill>
                    <a:schemeClr val="bg1"/>
                  </a:solidFill>
                </a:rPr>
                <a:t>Stench</a:t>
              </a:r>
            </a:p>
          </p:txBody>
        </p:sp>
        <p:grpSp>
          <p:nvGrpSpPr>
            <p:cNvPr id="11" name="Group 10">
              <a:extLst>
                <a:ext uri="{FF2B5EF4-FFF2-40B4-BE49-F238E27FC236}">
                  <a16:creationId xmlns:a16="http://schemas.microsoft.com/office/drawing/2014/main" id="{24D75D84-305C-054F-AD0F-EA4F55F92C8E}"/>
                </a:ext>
              </a:extLst>
            </p:cNvPr>
            <p:cNvGrpSpPr/>
            <p:nvPr/>
          </p:nvGrpSpPr>
          <p:grpSpPr>
            <a:xfrm>
              <a:off x="7734959" y="2785873"/>
              <a:ext cx="819731" cy="738234"/>
              <a:chOff x="7734959" y="2785873"/>
              <a:chExt cx="819731" cy="738234"/>
            </a:xfrm>
          </p:grpSpPr>
          <p:sp>
            <p:nvSpPr>
              <p:cNvPr id="117" name="Freeform 116">
                <a:extLst>
                  <a:ext uri="{FF2B5EF4-FFF2-40B4-BE49-F238E27FC236}">
                    <a16:creationId xmlns:a16="http://schemas.microsoft.com/office/drawing/2014/main" id="{3B531EB4-429F-1B47-851B-73CC68E616C9}"/>
                  </a:ext>
                </a:extLst>
              </p:cNvPr>
              <p:cNvSpPr/>
              <p:nvPr/>
            </p:nvSpPr>
            <p:spPr>
              <a:xfrm>
                <a:off x="8187106"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a:extLst>
                  <a:ext uri="{FF2B5EF4-FFF2-40B4-BE49-F238E27FC236}">
                    <a16:creationId xmlns:a16="http://schemas.microsoft.com/office/drawing/2014/main" id="{193D44FE-6C8C-A846-9180-3CBE95CD5B36}"/>
                  </a:ext>
                </a:extLst>
              </p:cNvPr>
              <p:cNvSpPr/>
              <p:nvPr/>
            </p:nvSpPr>
            <p:spPr>
              <a:xfrm>
                <a:off x="8309364" y="279539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a:extLst>
                  <a:ext uri="{FF2B5EF4-FFF2-40B4-BE49-F238E27FC236}">
                    <a16:creationId xmlns:a16="http://schemas.microsoft.com/office/drawing/2014/main" id="{0DF11C06-689A-8D4A-B4A4-DD02D5650161}"/>
                  </a:ext>
                </a:extLst>
              </p:cNvPr>
              <p:cNvSpPr/>
              <p:nvPr/>
            </p:nvSpPr>
            <p:spPr>
              <a:xfrm>
                <a:off x="8034505"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Freeform 119">
                <a:extLst>
                  <a:ext uri="{FF2B5EF4-FFF2-40B4-BE49-F238E27FC236}">
                    <a16:creationId xmlns:a16="http://schemas.microsoft.com/office/drawing/2014/main" id="{7D6D0CF0-0C77-F742-B226-15B0CDB43333}"/>
                  </a:ext>
                </a:extLst>
              </p:cNvPr>
              <p:cNvSpPr/>
              <p:nvPr/>
            </p:nvSpPr>
            <p:spPr>
              <a:xfrm>
                <a:off x="7895721" y="280492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a:extLst>
                  <a:ext uri="{FF2B5EF4-FFF2-40B4-BE49-F238E27FC236}">
                    <a16:creationId xmlns:a16="http://schemas.microsoft.com/office/drawing/2014/main" id="{A6CE7857-8B14-254B-9B66-3AE45EE5B8DC}"/>
                  </a:ext>
                </a:extLst>
              </p:cNvPr>
              <p:cNvSpPr/>
              <p:nvPr/>
            </p:nvSpPr>
            <p:spPr>
              <a:xfrm>
                <a:off x="7734959" y="280868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a:extLst>
                  <a:ext uri="{FF2B5EF4-FFF2-40B4-BE49-F238E27FC236}">
                    <a16:creationId xmlns:a16="http://schemas.microsoft.com/office/drawing/2014/main" id="{D9131251-529E-2E4F-8184-528358AE424F}"/>
                  </a:ext>
                </a:extLst>
              </p:cNvPr>
              <p:cNvSpPr/>
              <p:nvPr/>
            </p:nvSpPr>
            <p:spPr>
              <a:xfrm>
                <a:off x="8462573" y="281444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122">
                <a:extLst>
                  <a:ext uri="{FF2B5EF4-FFF2-40B4-BE49-F238E27FC236}">
                    <a16:creationId xmlns:a16="http://schemas.microsoft.com/office/drawing/2014/main" id="{5216ECD6-9A81-AD44-8099-926BF0ABBB25}"/>
                  </a:ext>
                </a:extLst>
              </p:cNvPr>
              <p:cNvSpPr/>
              <p:nvPr/>
            </p:nvSpPr>
            <p:spPr>
              <a:xfrm>
                <a:off x="8185321" y="3314557"/>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Freeform 123">
                <a:extLst>
                  <a:ext uri="{FF2B5EF4-FFF2-40B4-BE49-F238E27FC236}">
                    <a16:creationId xmlns:a16="http://schemas.microsoft.com/office/drawing/2014/main" id="{2279B861-C0C9-9143-9A0C-687E8EF238AF}"/>
                  </a:ext>
                </a:extLst>
              </p:cNvPr>
              <p:cNvSpPr/>
              <p:nvPr/>
            </p:nvSpPr>
            <p:spPr>
              <a:xfrm>
                <a:off x="8310864"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124">
                <a:extLst>
                  <a:ext uri="{FF2B5EF4-FFF2-40B4-BE49-F238E27FC236}">
                    <a16:creationId xmlns:a16="http://schemas.microsoft.com/office/drawing/2014/main" id="{37CC9E9E-7A63-8D4B-BA37-6C8CDD0CB7E2}"/>
                  </a:ext>
                </a:extLst>
              </p:cNvPr>
              <p:cNvSpPr/>
              <p:nvPr/>
            </p:nvSpPr>
            <p:spPr>
              <a:xfrm>
                <a:off x="8059778"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125">
                <a:extLst>
                  <a:ext uri="{FF2B5EF4-FFF2-40B4-BE49-F238E27FC236}">
                    <a16:creationId xmlns:a16="http://schemas.microsoft.com/office/drawing/2014/main" id="{00167EDD-63A9-E642-9EFA-AAAD91C033CF}"/>
                  </a:ext>
                </a:extLst>
              </p:cNvPr>
              <p:cNvSpPr/>
              <p:nvPr/>
            </p:nvSpPr>
            <p:spPr>
              <a:xfrm>
                <a:off x="7927635" y="328308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a:extLst>
                  <a:ext uri="{FF2B5EF4-FFF2-40B4-BE49-F238E27FC236}">
                    <a16:creationId xmlns:a16="http://schemas.microsoft.com/office/drawing/2014/main" id="{C7308318-1CE2-CC4C-A188-EE3056145D42}"/>
                  </a:ext>
                </a:extLst>
              </p:cNvPr>
              <p:cNvSpPr/>
              <p:nvPr/>
            </p:nvSpPr>
            <p:spPr>
              <a:xfrm>
                <a:off x="7768666" y="327226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a:extLst>
                  <a:ext uri="{FF2B5EF4-FFF2-40B4-BE49-F238E27FC236}">
                    <a16:creationId xmlns:a16="http://schemas.microsoft.com/office/drawing/2014/main" id="{D1447560-A523-6E43-85F1-A1E3B705DA57}"/>
                  </a:ext>
                </a:extLst>
              </p:cNvPr>
              <p:cNvSpPr/>
              <p:nvPr/>
            </p:nvSpPr>
            <p:spPr>
              <a:xfrm>
                <a:off x="8430022" y="327167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6" name="Rectangle 95">
            <a:extLst>
              <a:ext uri="{FF2B5EF4-FFF2-40B4-BE49-F238E27FC236}">
                <a16:creationId xmlns:a16="http://schemas.microsoft.com/office/drawing/2014/main" id="{57D18875-B977-5B48-B79F-E721F9BC5DE7}"/>
              </a:ext>
            </a:extLst>
          </p:cNvPr>
          <p:cNvSpPr/>
          <p:nvPr/>
        </p:nvSpPr>
        <p:spPr>
          <a:xfrm>
            <a:off x="6304716" y="1006971"/>
            <a:ext cx="1266918" cy="123162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652CACD8-E374-BD49-B8BA-B2D3EE59EA31}"/>
              </a:ext>
            </a:extLst>
          </p:cNvPr>
          <p:cNvSpPr/>
          <p:nvPr/>
        </p:nvSpPr>
        <p:spPr>
          <a:xfrm>
            <a:off x="6308432" y="3512043"/>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DD2D6BD8-58AC-9947-9BF6-6431C1195A00}"/>
              </a:ext>
            </a:extLst>
          </p:cNvPr>
          <p:cNvSpPr/>
          <p:nvPr/>
        </p:nvSpPr>
        <p:spPr>
          <a:xfrm>
            <a:off x="7568385" y="224498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05A87DEF-6B79-4D46-A07D-4B7B54E36FA1}"/>
              </a:ext>
            </a:extLst>
          </p:cNvPr>
          <p:cNvSpPr/>
          <p:nvPr/>
        </p:nvSpPr>
        <p:spPr>
          <a:xfrm>
            <a:off x="8839622" y="1009754"/>
            <a:ext cx="1266918" cy="123162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19265046-8195-A843-BF89-34D38A6A11C3}"/>
              </a:ext>
            </a:extLst>
          </p:cNvPr>
          <p:cNvSpPr/>
          <p:nvPr/>
        </p:nvSpPr>
        <p:spPr>
          <a:xfrm>
            <a:off x="10104400" y="2245351"/>
            <a:ext cx="1266918" cy="126294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1B8810F1-35DC-2C4F-BDF2-3FF55E6C5414}"/>
              </a:ext>
            </a:extLst>
          </p:cNvPr>
          <p:cNvSpPr/>
          <p:nvPr/>
        </p:nvSpPr>
        <p:spPr>
          <a:xfrm>
            <a:off x="8841482" y="35055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E02E067C-8448-5341-AC68-F4B6D0D47D76}"/>
              </a:ext>
            </a:extLst>
          </p:cNvPr>
          <p:cNvSpPr/>
          <p:nvPr/>
        </p:nvSpPr>
        <p:spPr>
          <a:xfrm>
            <a:off x="10106540" y="4772426"/>
            <a:ext cx="1266918" cy="126970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3E8AED62-F9C6-9248-A60C-F48E8D7F48EA}"/>
              </a:ext>
            </a:extLst>
          </p:cNvPr>
          <p:cNvSpPr/>
          <p:nvPr/>
        </p:nvSpPr>
        <p:spPr>
          <a:xfrm>
            <a:off x="7571634" y="4776160"/>
            <a:ext cx="1266918" cy="1263335"/>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74804DBA-1EA9-6144-8A48-1925E9010448}"/>
              </a:ext>
            </a:extLst>
          </p:cNvPr>
          <p:cNvGrpSpPr/>
          <p:nvPr/>
        </p:nvGrpSpPr>
        <p:grpSpPr>
          <a:xfrm>
            <a:off x="7726046" y="2344175"/>
            <a:ext cx="935177" cy="449536"/>
            <a:chOff x="7726046" y="2344175"/>
            <a:chExt cx="935177" cy="449536"/>
          </a:xfrm>
        </p:grpSpPr>
        <p:sp>
          <p:nvSpPr>
            <p:cNvPr id="104" name="Rectangle 103">
              <a:extLst>
                <a:ext uri="{FF2B5EF4-FFF2-40B4-BE49-F238E27FC236}">
                  <a16:creationId xmlns:a16="http://schemas.microsoft.com/office/drawing/2014/main" id="{97841E9A-B79A-0E48-927B-34F8845B77C5}"/>
                </a:ext>
              </a:extLst>
            </p:cNvPr>
            <p:cNvSpPr/>
            <p:nvPr/>
          </p:nvSpPr>
          <p:spPr>
            <a:xfrm>
              <a:off x="7735970" y="2403543"/>
              <a:ext cx="925253" cy="369332"/>
            </a:xfrm>
            <a:prstGeom prst="rect">
              <a:avLst/>
            </a:prstGeom>
          </p:spPr>
          <p:txBody>
            <a:bodyPr wrap="none">
              <a:spAutoFit/>
            </a:bodyPr>
            <a:lstStyle/>
            <a:p>
              <a:r>
                <a:rPr lang="en-US" dirty="0">
                  <a:solidFill>
                    <a:schemeClr val="bg1"/>
                  </a:solidFill>
                </a:rPr>
                <a:t>Breeze</a:t>
              </a:r>
            </a:p>
          </p:txBody>
        </p:sp>
        <p:sp>
          <p:nvSpPr>
            <p:cNvPr id="105" name="Freeform 104">
              <a:extLst>
                <a:ext uri="{FF2B5EF4-FFF2-40B4-BE49-F238E27FC236}">
                  <a16:creationId xmlns:a16="http://schemas.microsoft.com/office/drawing/2014/main" id="{2FBA039A-4E4E-FE4F-BCA1-47BAC327369C}"/>
                </a:ext>
              </a:extLst>
            </p:cNvPr>
            <p:cNvSpPr/>
            <p:nvPr/>
          </p:nvSpPr>
          <p:spPr>
            <a:xfrm>
              <a:off x="7726046" y="234417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a:extLst>
                <a:ext uri="{FF2B5EF4-FFF2-40B4-BE49-F238E27FC236}">
                  <a16:creationId xmlns:a16="http://schemas.microsoft.com/office/drawing/2014/main" id="{11368A68-F2BF-B245-AD81-14F104BC592A}"/>
                </a:ext>
              </a:extLst>
            </p:cNvPr>
            <p:cNvSpPr/>
            <p:nvPr/>
          </p:nvSpPr>
          <p:spPr>
            <a:xfrm>
              <a:off x="7746823" y="268072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Oval Callout 29">
            <a:extLst>
              <a:ext uri="{FF2B5EF4-FFF2-40B4-BE49-F238E27FC236}">
                <a16:creationId xmlns:a16="http://schemas.microsoft.com/office/drawing/2014/main" id="{0B15448E-5DBE-6B18-0D91-C1C268A2B2D8}"/>
              </a:ext>
            </a:extLst>
          </p:cNvPr>
          <p:cNvSpPr/>
          <p:nvPr/>
        </p:nvSpPr>
        <p:spPr>
          <a:xfrm>
            <a:off x="8034505" y="2152984"/>
            <a:ext cx="1024001" cy="528684"/>
          </a:xfrm>
          <a:prstGeom prst="wedgeEllipseCallout">
            <a:avLst>
              <a:gd name="adj1" fmla="val -29238"/>
              <a:gd name="adj2" fmla="val 8412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gasp</a:t>
            </a:r>
          </a:p>
        </p:txBody>
      </p:sp>
    </p:spTree>
    <p:extLst>
      <p:ext uri="{BB962C8B-B14F-4D97-AF65-F5344CB8AC3E}">
        <p14:creationId xmlns:p14="http://schemas.microsoft.com/office/powerpoint/2010/main" val="357237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0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0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P spid="102" grpId="0" animBg="1"/>
      <p:bldP spid="103" grpId="0"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lstStyle/>
          <a:p>
            <a:r>
              <a:rPr lang="en-US" b="1" dirty="0"/>
              <a:t>Deterministic, discrete, static, single-agent </a:t>
            </a:r>
            <a:r>
              <a:rPr lang="en-US" dirty="0"/>
              <a:t>(</a:t>
            </a:r>
            <a:r>
              <a:rPr lang="en-US" dirty="0" err="1"/>
              <a:t>Wampa</a:t>
            </a:r>
            <a:r>
              <a:rPr lang="en-US" dirty="0"/>
              <a:t> doesn’t move)</a:t>
            </a:r>
          </a:p>
          <a:p>
            <a:endParaRPr lang="en-US" dirty="0"/>
          </a:p>
          <a:p>
            <a:r>
              <a:rPr lang="en-US" b="1" dirty="0"/>
              <a:t>Sequential </a:t>
            </a:r>
            <a:r>
              <a:rPr lang="en-US" dirty="0"/>
              <a:t>because reward doesn’t come for many steps</a:t>
            </a:r>
            <a:endParaRPr lang="en-US" b="1" dirty="0"/>
          </a:p>
          <a:p>
            <a:endParaRPr lang="en-US" dirty="0"/>
          </a:p>
          <a:p>
            <a:r>
              <a:rPr lang="en-US" b="1" dirty="0"/>
              <a:t>Partially observable </a:t>
            </a:r>
            <a:r>
              <a:rPr lang="en-US" dirty="0"/>
              <a:t>because some parts of the state are not directly perceivable:</a:t>
            </a:r>
          </a:p>
          <a:p>
            <a:r>
              <a:rPr lang="en-US" b="1" dirty="0"/>
              <a:t>- </a:t>
            </a:r>
            <a:r>
              <a:rPr lang="en-US" dirty="0"/>
              <a:t>Location of Luke, </a:t>
            </a:r>
            <a:r>
              <a:rPr lang="en-US" dirty="0" err="1"/>
              <a:t>Wampa</a:t>
            </a:r>
            <a:r>
              <a:rPr lang="en-US" dirty="0"/>
              <a:t>, and pits aren’t directly observable. </a:t>
            </a:r>
          </a:p>
        </p:txBody>
      </p:sp>
      <p:grpSp>
        <p:nvGrpSpPr>
          <p:cNvPr id="83" name="Group 82">
            <a:extLst>
              <a:ext uri="{FF2B5EF4-FFF2-40B4-BE49-F238E27FC236}">
                <a16:creationId xmlns:a16="http://schemas.microsoft.com/office/drawing/2014/main" id="{69DB93BE-C0EC-2141-8069-69F839522D17}"/>
              </a:ext>
            </a:extLst>
          </p:cNvPr>
          <p:cNvGrpSpPr/>
          <p:nvPr/>
        </p:nvGrpSpPr>
        <p:grpSpPr>
          <a:xfrm>
            <a:off x="6288506" y="1009755"/>
            <a:ext cx="5740778" cy="5032375"/>
            <a:chOff x="6096000" y="1337014"/>
            <a:chExt cx="5740778" cy="5032375"/>
          </a:xfrm>
        </p:grpSpPr>
        <p:grpSp>
          <p:nvGrpSpPr>
            <p:cNvPr id="25" name="Group 24">
              <a:extLst>
                <a:ext uri="{FF2B5EF4-FFF2-40B4-BE49-F238E27FC236}">
                  <a16:creationId xmlns:a16="http://schemas.microsoft.com/office/drawing/2014/main" id="{577EB646-2F66-7C4D-8B11-F3C11A18321A}"/>
                </a:ext>
              </a:extLst>
            </p:cNvPr>
            <p:cNvGrpSpPr/>
            <p:nvPr/>
          </p:nvGrpSpPr>
          <p:grpSpPr>
            <a:xfrm>
              <a:off x="6096000" y="1337014"/>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grpSp>
        <p:sp>
          <p:nvSpPr>
            <p:cNvPr id="27" name="Oval 26">
              <a:extLst>
                <a:ext uri="{FF2B5EF4-FFF2-40B4-BE49-F238E27FC236}">
                  <a16:creationId xmlns:a16="http://schemas.microsoft.com/office/drawing/2014/main" id="{919B38D3-135F-C446-9F3D-FC603570C7AF}"/>
                </a:ext>
              </a:extLst>
            </p:cNvPr>
            <p:cNvSpPr/>
            <p:nvPr/>
          </p:nvSpPr>
          <p:spPr>
            <a:xfrm>
              <a:off x="8750805" y="2721858"/>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017723" y="1454941"/>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750805" y="5238046"/>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grpSp>
          <p:nvGrpSpPr>
            <p:cNvPr id="39" name="Group 38">
              <a:extLst>
                <a:ext uri="{FF2B5EF4-FFF2-40B4-BE49-F238E27FC236}">
                  <a16:creationId xmlns:a16="http://schemas.microsoft.com/office/drawing/2014/main" id="{41F410CD-49D2-C948-8F2B-DBD5CA645A37}"/>
                </a:ext>
              </a:extLst>
            </p:cNvPr>
            <p:cNvGrpSpPr/>
            <p:nvPr/>
          </p:nvGrpSpPr>
          <p:grpSpPr>
            <a:xfrm>
              <a:off x="6297861" y="1597025"/>
              <a:ext cx="819731" cy="238125"/>
              <a:chOff x="6297861" y="1597025"/>
              <a:chExt cx="819731" cy="238125"/>
            </a:xfrm>
          </p:grpSpPr>
          <p:sp>
            <p:nvSpPr>
              <p:cNvPr id="33" name="Freeform 32">
                <a:extLst>
                  <a:ext uri="{FF2B5EF4-FFF2-40B4-BE49-F238E27FC236}">
                    <a16:creationId xmlns:a16="http://schemas.microsoft.com/office/drawing/2014/main" id="{54B5178A-CA35-FD49-A781-49E668B4B0F8}"/>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075E1669-BBB2-FC47-BAF9-CAFB282A2BD8}"/>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5EEBBDF9-7D58-2147-9A38-CCA0DCF4F034}"/>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a:extLst>
                  <a:ext uri="{FF2B5EF4-FFF2-40B4-BE49-F238E27FC236}">
                    <a16:creationId xmlns:a16="http://schemas.microsoft.com/office/drawing/2014/main" id="{709EE927-963D-E24B-AD9C-82FB41B8BB9C}"/>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E92FBB36-ACDE-6D42-9D7F-98B6D904958A}"/>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A87B8597-C0C2-6A44-BD59-8C49C31AF0C9}"/>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176E962-E426-AB4A-97FD-F9C9EE16688E}"/>
                </a:ext>
              </a:extLst>
            </p:cNvPr>
            <p:cNvGrpSpPr/>
            <p:nvPr/>
          </p:nvGrpSpPr>
          <p:grpSpPr>
            <a:xfrm>
              <a:off x="6331568" y="2082830"/>
              <a:ext cx="753473" cy="252429"/>
              <a:chOff x="6179168" y="1930430"/>
              <a:chExt cx="753473" cy="252429"/>
            </a:xfrm>
          </p:grpSpPr>
          <p:sp>
            <p:nvSpPr>
              <p:cNvPr id="41" name="Freeform 40">
                <a:extLst>
                  <a:ext uri="{FF2B5EF4-FFF2-40B4-BE49-F238E27FC236}">
                    <a16:creationId xmlns:a16="http://schemas.microsoft.com/office/drawing/2014/main" id="{121DFFEF-3112-8E4B-AC4F-56235A176E22}"/>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a:extLst>
                  <a:ext uri="{FF2B5EF4-FFF2-40B4-BE49-F238E27FC236}">
                    <a16:creationId xmlns:a16="http://schemas.microsoft.com/office/drawing/2014/main" id="{6798CBE0-C30A-044D-9BE5-43B1EF3C2697}"/>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EBA80416-73EC-2A4E-A7AE-2003FC8976D3}"/>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A0706E1A-7FCF-744A-9B28-2CA3313F6F91}"/>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1528A4E3-0BA0-8F4C-8890-45787829B35B}"/>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D53E2D24-9A91-6D4F-A731-CC2F5B36F483}"/>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70977653-A395-6C41-9C3C-6982E264F821}"/>
                </a:ext>
              </a:extLst>
            </p:cNvPr>
            <p:cNvGrpSpPr/>
            <p:nvPr/>
          </p:nvGrpSpPr>
          <p:grpSpPr>
            <a:xfrm>
              <a:off x="6347111" y="4086576"/>
              <a:ext cx="819731" cy="238125"/>
              <a:chOff x="6297861" y="1597025"/>
              <a:chExt cx="819731" cy="238125"/>
            </a:xfrm>
          </p:grpSpPr>
          <p:sp>
            <p:nvSpPr>
              <p:cNvPr id="48" name="Freeform 47">
                <a:extLst>
                  <a:ext uri="{FF2B5EF4-FFF2-40B4-BE49-F238E27FC236}">
                    <a16:creationId xmlns:a16="http://schemas.microsoft.com/office/drawing/2014/main" id="{0F841E97-DC1B-5F49-AD27-244C4A972FFB}"/>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CFB1A20A-8E43-9C49-84B0-8F73E8C50963}"/>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173866B2-EC61-9440-909C-36E0C657FA1C}"/>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EFAC2841-B73F-7946-88DB-0F48940F5952}"/>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8925D9E6-0EE9-1A49-83B1-0C8F612C1365}"/>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A8E14C95-9765-E04A-90B3-0F774C1D7F67}"/>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05FCEFA5-E89F-1D44-B6FF-FB00BC39170C}"/>
                </a:ext>
              </a:extLst>
            </p:cNvPr>
            <p:cNvGrpSpPr/>
            <p:nvPr/>
          </p:nvGrpSpPr>
          <p:grpSpPr>
            <a:xfrm>
              <a:off x="6380818" y="4572381"/>
              <a:ext cx="753473" cy="252429"/>
              <a:chOff x="6179168" y="1930430"/>
              <a:chExt cx="753473" cy="252429"/>
            </a:xfrm>
          </p:grpSpPr>
          <p:sp>
            <p:nvSpPr>
              <p:cNvPr id="55" name="Freeform 54">
                <a:extLst>
                  <a:ext uri="{FF2B5EF4-FFF2-40B4-BE49-F238E27FC236}">
                    <a16:creationId xmlns:a16="http://schemas.microsoft.com/office/drawing/2014/main" id="{996BE912-A57C-F049-B5D6-374F2F87BB87}"/>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55">
                <a:extLst>
                  <a:ext uri="{FF2B5EF4-FFF2-40B4-BE49-F238E27FC236}">
                    <a16:creationId xmlns:a16="http://schemas.microsoft.com/office/drawing/2014/main" id="{0498DA82-26F3-BB40-ADDC-64497EBB96C9}"/>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907B439-5C8B-5247-9F2E-825644C83F11}"/>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0AD8B85C-C468-5243-A615-AC6E4ECB2163}"/>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7705CF2E-B1E9-A244-B573-DA502E657123}"/>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385CF3F2-6A95-904E-9BC3-C9EE1D09920B}"/>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56750E49-4B68-1440-823E-D561117DE3DA}"/>
                </a:ext>
              </a:extLst>
            </p:cNvPr>
            <p:cNvGrpSpPr/>
            <p:nvPr/>
          </p:nvGrpSpPr>
          <p:grpSpPr>
            <a:xfrm>
              <a:off x="7539177" y="5520986"/>
              <a:ext cx="935177" cy="449536"/>
              <a:chOff x="7539177" y="5520986"/>
              <a:chExt cx="935177" cy="449536"/>
            </a:xfrm>
          </p:grpSpPr>
          <p:sp>
            <p:nvSpPr>
              <p:cNvPr id="61" name="Freeform 60">
                <a:extLst>
                  <a:ext uri="{FF2B5EF4-FFF2-40B4-BE49-F238E27FC236}">
                    <a16:creationId xmlns:a16="http://schemas.microsoft.com/office/drawing/2014/main" id="{011B4D6F-7F8A-1944-91AE-13C886B42266}"/>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a:extLst>
                  <a:ext uri="{FF2B5EF4-FFF2-40B4-BE49-F238E27FC236}">
                    <a16:creationId xmlns:a16="http://schemas.microsoft.com/office/drawing/2014/main" id="{4C1A103F-7BD5-954A-BB59-66FEC4EE6DB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2EE40503-0424-D44D-A916-0182207AED7C}"/>
                </a:ext>
              </a:extLst>
            </p:cNvPr>
            <p:cNvGrpSpPr/>
            <p:nvPr/>
          </p:nvGrpSpPr>
          <p:grpSpPr>
            <a:xfrm>
              <a:off x="8825912" y="4240547"/>
              <a:ext cx="935177" cy="449536"/>
              <a:chOff x="7539177" y="5520986"/>
              <a:chExt cx="935177" cy="449536"/>
            </a:xfrm>
          </p:grpSpPr>
          <p:sp>
            <p:nvSpPr>
              <p:cNvPr id="66" name="Freeform 65">
                <a:extLst>
                  <a:ext uri="{FF2B5EF4-FFF2-40B4-BE49-F238E27FC236}">
                    <a16:creationId xmlns:a16="http://schemas.microsoft.com/office/drawing/2014/main" id="{794F47B1-A4EC-1146-9BE7-9B1631201172}"/>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4DCDC1F7-50E6-974F-A2AE-8FF7D9A4152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69">
              <a:extLst>
                <a:ext uri="{FF2B5EF4-FFF2-40B4-BE49-F238E27FC236}">
                  <a16:creationId xmlns:a16="http://schemas.microsoft.com/office/drawing/2014/main" id="{1354AA36-7AB6-284A-A69D-75074F41F850}"/>
                </a:ext>
              </a:extLst>
            </p:cNvPr>
            <p:cNvSpPr/>
            <p:nvPr/>
          </p:nvSpPr>
          <p:spPr>
            <a:xfrm>
              <a:off x="7528324" y="2730803"/>
              <a:ext cx="925253" cy="369332"/>
            </a:xfrm>
            <a:prstGeom prst="rect">
              <a:avLst/>
            </a:prstGeom>
          </p:spPr>
          <p:txBody>
            <a:bodyPr wrap="none">
              <a:spAutoFit/>
            </a:bodyPr>
            <a:lstStyle/>
            <a:p>
              <a:r>
                <a:rPr lang="en-US" dirty="0">
                  <a:solidFill>
                    <a:schemeClr val="bg1"/>
                  </a:solidFill>
                </a:rPr>
                <a:t>Breeze</a:t>
              </a:r>
            </a:p>
          </p:txBody>
        </p:sp>
        <p:grpSp>
          <p:nvGrpSpPr>
            <p:cNvPr id="71" name="Group 70">
              <a:extLst>
                <a:ext uri="{FF2B5EF4-FFF2-40B4-BE49-F238E27FC236}">
                  <a16:creationId xmlns:a16="http://schemas.microsoft.com/office/drawing/2014/main" id="{6149E2AE-3138-0C40-BC11-8603F75487AD}"/>
                </a:ext>
              </a:extLst>
            </p:cNvPr>
            <p:cNvGrpSpPr/>
            <p:nvPr/>
          </p:nvGrpSpPr>
          <p:grpSpPr>
            <a:xfrm>
              <a:off x="10017723" y="2967115"/>
              <a:ext cx="935177" cy="449536"/>
              <a:chOff x="7539177" y="5520986"/>
              <a:chExt cx="935177" cy="449536"/>
            </a:xfrm>
          </p:grpSpPr>
          <p:sp>
            <p:nvSpPr>
              <p:cNvPr id="72" name="Freeform 71">
                <a:extLst>
                  <a:ext uri="{FF2B5EF4-FFF2-40B4-BE49-F238E27FC236}">
                    <a16:creationId xmlns:a16="http://schemas.microsoft.com/office/drawing/2014/main" id="{A860BD94-ADF1-B948-8CCB-D8714C013867}"/>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2DD6EBF2-ACAD-CE47-A7D4-E5B3A4DBB195}"/>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88438AA6-AF5A-034A-AE32-40ADC1EED6B0}"/>
                </a:ext>
              </a:extLst>
            </p:cNvPr>
            <p:cNvGrpSpPr/>
            <p:nvPr/>
          </p:nvGrpSpPr>
          <p:grpSpPr>
            <a:xfrm>
              <a:off x="7518400" y="2671435"/>
              <a:ext cx="935177" cy="449536"/>
              <a:chOff x="7539177" y="5520986"/>
              <a:chExt cx="935177" cy="449536"/>
            </a:xfrm>
          </p:grpSpPr>
          <p:sp>
            <p:nvSpPr>
              <p:cNvPr id="75" name="Freeform 74">
                <a:extLst>
                  <a:ext uri="{FF2B5EF4-FFF2-40B4-BE49-F238E27FC236}">
                    <a16:creationId xmlns:a16="http://schemas.microsoft.com/office/drawing/2014/main" id="{9465843E-EF30-8A4B-A1E6-D2B69A7AD08A}"/>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8EA4AA55-00E7-084C-AC66-F248AB0E91D1}"/>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E090E1C5-AFC3-DA4D-914B-A8DD51A8586B}"/>
                </a:ext>
              </a:extLst>
            </p:cNvPr>
            <p:cNvGrpSpPr/>
            <p:nvPr/>
          </p:nvGrpSpPr>
          <p:grpSpPr>
            <a:xfrm>
              <a:off x="8797230" y="1749474"/>
              <a:ext cx="935177" cy="449536"/>
              <a:chOff x="7539177" y="5520986"/>
              <a:chExt cx="935177" cy="449536"/>
            </a:xfrm>
          </p:grpSpPr>
          <p:sp>
            <p:nvSpPr>
              <p:cNvPr id="78" name="Freeform 77">
                <a:extLst>
                  <a:ext uri="{FF2B5EF4-FFF2-40B4-BE49-F238E27FC236}">
                    <a16:creationId xmlns:a16="http://schemas.microsoft.com/office/drawing/2014/main" id="{D089BE35-E241-994B-8E26-AF3782A8F153}"/>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1EE7F5BD-8CB3-CC46-8943-4AE39D853674}"/>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089EEC28-C4B4-7A4E-8DDB-E2F3273ADB6E}"/>
                </a:ext>
              </a:extLst>
            </p:cNvPr>
            <p:cNvGrpSpPr/>
            <p:nvPr/>
          </p:nvGrpSpPr>
          <p:grpSpPr>
            <a:xfrm>
              <a:off x="10062625" y="5510271"/>
              <a:ext cx="935177" cy="449536"/>
              <a:chOff x="7539177" y="5520986"/>
              <a:chExt cx="935177" cy="449536"/>
            </a:xfrm>
          </p:grpSpPr>
          <p:sp>
            <p:nvSpPr>
              <p:cNvPr id="81" name="Freeform 80">
                <a:extLst>
                  <a:ext uri="{FF2B5EF4-FFF2-40B4-BE49-F238E27FC236}">
                    <a16:creationId xmlns:a16="http://schemas.microsoft.com/office/drawing/2014/main" id="{E2E5569A-26ED-5F4C-A4DD-12CF7933776A}"/>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a:extLst>
                  <a:ext uri="{FF2B5EF4-FFF2-40B4-BE49-F238E27FC236}">
                    <a16:creationId xmlns:a16="http://schemas.microsoft.com/office/drawing/2014/main" id="{F773870D-F1D9-1C4A-8C86-C588339A32B2}"/>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84" name="Group 83">
            <a:extLst>
              <a:ext uri="{FF2B5EF4-FFF2-40B4-BE49-F238E27FC236}">
                <a16:creationId xmlns:a16="http://schemas.microsoft.com/office/drawing/2014/main" id="{B115E105-B817-324D-B700-0F6374D618D9}"/>
              </a:ext>
            </a:extLst>
          </p:cNvPr>
          <p:cNvGrpSpPr/>
          <p:nvPr/>
        </p:nvGrpSpPr>
        <p:grpSpPr>
          <a:xfrm>
            <a:off x="7676392" y="2785873"/>
            <a:ext cx="915635" cy="738234"/>
            <a:chOff x="7676392" y="2785873"/>
            <a:chExt cx="915635" cy="738234"/>
          </a:xfrm>
        </p:grpSpPr>
        <p:sp>
          <p:nvSpPr>
            <p:cNvPr id="85" name="Rectangle 84">
              <a:extLst>
                <a:ext uri="{FF2B5EF4-FFF2-40B4-BE49-F238E27FC236}">
                  <a16:creationId xmlns:a16="http://schemas.microsoft.com/office/drawing/2014/main" id="{C8BD7858-D45C-9D4A-931C-E48EDEAF3C80}"/>
                </a:ext>
              </a:extLst>
            </p:cNvPr>
            <p:cNvSpPr/>
            <p:nvPr/>
          </p:nvSpPr>
          <p:spPr>
            <a:xfrm>
              <a:off x="7676392" y="2991254"/>
              <a:ext cx="915635" cy="369332"/>
            </a:xfrm>
            <a:prstGeom prst="rect">
              <a:avLst/>
            </a:prstGeom>
          </p:spPr>
          <p:txBody>
            <a:bodyPr wrap="none">
              <a:spAutoFit/>
            </a:bodyPr>
            <a:lstStyle/>
            <a:p>
              <a:pPr algn="ctr"/>
              <a:r>
                <a:rPr lang="en-US" dirty="0">
                  <a:solidFill>
                    <a:schemeClr val="bg1"/>
                  </a:solidFill>
                </a:rPr>
                <a:t>Stench</a:t>
              </a:r>
            </a:p>
          </p:txBody>
        </p:sp>
        <p:grpSp>
          <p:nvGrpSpPr>
            <p:cNvPr id="86" name="Group 85">
              <a:extLst>
                <a:ext uri="{FF2B5EF4-FFF2-40B4-BE49-F238E27FC236}">
                  <a16:creationId xmlns:a16="http://schemas.microsoft.com/office/drawing/2014/main" id="{9F4303C4-2E67-EE47-A025-A30DF0BEC3FB}"/>
                </a:ext>
              </a:extLst>
            </p:cNvPr>
            <p:cNvGrpSpPr/>
            <p:nvPr/>
          </p:nvGrpSpPr>
          <p:grpSpPr>
            <a:xfrm>
              <a:off x="7734959" y="2785873"/>
              <a:ext cx="819731" cy="738234"/>
              <a:chOff x="7734959" y="2785873"/>
              <a:chExt cx="819731" cy="738234"/>
            </a:xfrm>
          </p:grpSpPr>
          <p:sp>
            <p:nvSpPr>
              <p:cNvPr id="95" name="Freeform 94">
                <a:extLst>
                  <a:ext uri="{FF2B5EF4-FFF2-40B4-BE49-F238E27FC236}">
                    <a16:creationId xmlns:a16="http://schemas.microsoft.com/office/drawing/2014/main" id="{BE8BC6A0-6B0E-4B4D-AD5D-BA01C7C41157}"/>
                  </a:ext>
                </a:extLst>
              </p:cNvPr>
              <p:cNvSpPr/>
              <p:nvPr/>
            </p:nvSpPr>
            <p:spPr>
              <a:xfrm>
                <a:off x="8187106"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a:extLst>
                  <a:ext uri="{FF2B5EF4-FFF2-40B4-BE49-F238E27FC236}">
                    <a16:creationId xmlns:a16="http://schemas.microsoft.com/office/drawing/2014/main" id="{F4F160FF-B350-2E4F-A732-684C4721609A}"/>
                  </a:ext>
                </a:extLst>
              </p:cNvPr>
              <p:cNvSpPr/>
              <p:nvPr/>
            </p:nvSpPr>
            <p:spPr>
              <a:xfrm>
                <a:off x="8309364" y="279539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a:extLst>
                  <a:ext uri="{FF2B5EF4-FFF2-40B4-BE49-F238E27FC236}">
                    <a16:creationId xmlns:a16="http://schemas.microsoft.com/office/drawing/2014/main" id="{0E23AC23-451A-2540-AB1A-323F8976C7B0}"/>
                  </a:ext>
                </a:extLst>
              </p:cNvPr>
              <p:cNvSpPr/>
              <p:nvPr/>
            </p:nvSpPr>
            <p:spPr>
              <a:xfrm>
                <a:off x="8034505"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Freeform 97">
                <a:extLst>
                  <a:ext uri="{FF2B5EF4-FFF2-40B4-BE49-F238E27FC236}">
                    <a16:creationId xmlns:a16="http://schemas.microsoft.com/office/drawing/2014/main" id="{07118E2C-E940-4D40-B531-0DEBC7426EF0}"/>
                  </a:ext>
                </a:extLst>
              </p:cNvPr>
              <p:cNvSpPr/>
              <p:nvPr/>
            </p:nvSpPr>
            <p:spPr>
              <a:xfrm>
                <a:off x="7895721" y="280492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a:extLst>
                  <a:ext uri="{FF2B5EF4-FFF2-40B4-BE49-F238E27FC236}">
                    <a16:creationId xmlns:a16="http://schemas.microsoft.com/office/drawing/2014/main" id="{BFAA5E8F-E973-6D49-AF22-37B495D75E47}"/>
                  </a:ext>
                </a:extLst>
              </p:cNvPr>
              <p:cNvSpPr/>
              <p:nvPr/>
            </p:nvSpPr>
            <p:spPr>
              <a:xfrm>
                <a:off x="7734959" y="280868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a:extLst>
                  <a:ext uri="{FF2B5EF4-FFF2-40B4-BE49-F238E27FC236}">
                    <a16:creationId xmlns:a16="http://schemas.microsoft.com/office/drawing/2014/main" id="{3A494A7D-0B16-DC4A-B67B-9EBF76F988DD}"/>
                  </a:ext>
                </a:extLst>
              </p:cNvPr>
              <p:cNvSpPr/>
              <p:nvPr/>
            </p:nvSpPr>
            <p:spPr>
              <a:xfrm>
                <a:off x="8462573" y="281444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Freeform 100">
                <a:extLst>
                  <a:ext uri="{FF2B5EF4-FFF2-40B4-BE49-F238E27FC236}">
                    <a16:creationId xmlns:a16="http://schemas.microsoft.com/office/drawing/2014/main" id="{ACF4D8C6-0A8E-E045-86CB-4DE503F5061D}"/>
                  </a:ext>
                </a:extLst>
              </p:cNvPr>
              <p:cNvSpPr/>
              <p:nvPr/>
            </p:nvSpPr>
            <p:spPr>
              <a:xfrm>
                <a:off x="8185321" y="3314557"/>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101">
                <a:extLst>
                  <a:ext uri="{FF2B5EF4-FFF2-40B4-BE49-F238E27FC236}">
                    <a16:creationId xmlns:a16="http://schemas.microsoft.com/office/drawing/2014/main" id="{ABBB192A-1626-924B-813A-115B6B8C73E7}"/>
                  </a:ext>
                </a:extLst>
              </p:cNvPr>
              <p:cNvSpPr/>
              <p:nvPr/>
            </p:nvSpPr>
            <p:spPr>
              <a:xfrm>
                <a:off x="8310864"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a:extLst>
                  <a:ext uri="{FF2B5EF4-FFF2-40B4-BE49-F238E27FC236}">
                    <a16:creationId xmlns:a16="http://schemas.microsoft.com/office/drawing/2014/main" id="{9F0148FF-B8F6-E240-97AE-A79AA94A8DD4}"/>
                  </a:ext>
                </a:extLst>
              </p:cNvPr>
              <p:cNvSpPr/>
              <p:nvPr/>
            </p:nvSpPr>
            <p:spPr>
              <a:xfrm>
                <a:off x="8059778"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03">
                <a:extLst>
                  <a:ext uri="{FF2B5EF4-FFF2-40B4-BE49-F238E27FC236}">
                    <a16:creationId xmlns:a16="http://schemas.microsoft.com/office/drawing/2014/main" id="{68F57772-9154-E04D-A777-61F57626FF48}"/>
                  </a:ext>
                </a:extLst>
              </p:cNvPr>
              <p:cNvSpPr/>
              <p:nvPr/>
            </p:nvSpPr>
            <p:spPr>
              <a:xfrm>
                <a:off x="7927635" y="328308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a:extLst>
                  <a:ext uri="{FF2B5EF4-FFF2-40B4-BE49-F238E27FC236}">
                    <a16:creationId xmlns:a16="http://schemas.microsoft.com/office/drawing/2014/main" id="{7975F4A7-F0C9-8448-AB51-8E3A604CD848}"/>
                  </a:ext>
                </a:extLst>
              </p:cNvPr>
              <p:cNvSpPr/>
              <p:nvPr/>
            </p:nvSpPr>
            <p:spPr>
              <a:xfrm>
                <a:off x="7768666" y="327226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a:extLst>
                  <a:ext uri="{FF2B5EF4-FFF2-40B4-BE49-F238E27FC236}">
                    <a16:creationId xmlns:a16="http://schemas.microsoft.com/office/drawing/2014/main" id="{5AAF2BA4-5254-D048-8F04-C117895C3ED0}"/>
                  </a:ext>
                </a:extLst>
              </p:cNvPr>
              <p:cNvSpPr/>
              <p:nvPr/>
            </p:nvSpPr>
            <p:spPr>
              <a:xfrm>
                <a:off x="8430022" y="327167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 name="Oval Callout 3">
            <a:extLst>
              <a:ext uri="{FF2B5EF4-FFF2-40B4-BE49-F238E27FC236}">
                <a16:creationId xmlns:a16="http://schemas.microsoft.com/office/drawing/2014/main" id="{70DFA4BE-A5D4-D365-2BF5-ABCBD9125EBA}"/>
              </a:ext>
            </a:extLst>
          </p:cNvPr>
          <p:cNvSpPr/>
          <p:nvPr/>
        </p:nvSpPr>
        <p:spPr>
          <a:xfrm>
            <a:off x="8034505" y="2152984"/>
            <a:ext cx="1024001" cy="528684"/>
          </a:xfrm>
          <a:prstGeom prst="wedgeEllipseCallout">
            <a:avLst>
              <a:gd name="adj1" fmla="val -29238"/>
              <a:gd name="adj2" fmla="val 8412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gasp</a:t>
            </a:r>
          </a:p>
        </p:txBody>
      </p:sp>
    </p:spTree>
    <p:extLst>
      <p:ext uri="{BB962C8B-B14F-4D97-AF65-F5344CB8AC3E}">
        <p14:creationId xmlns:p14="http://schemas.microsoft.com/office/powerpoint/2010/main" val="38703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starts in [1,1]</a:t>
            </a:r>
          </a:p>
          <a:p>
            <a:r>
              <a:rPr lang="en-US" dirty="0"/>
              <a:t>Percept=[</a:t>
            </a:r>
            <a:r>
              <a:rPr lang="en-US" i="1" dirty="0"/>
              <a:t>None, None, None, None, None</a:t>
            </a:r>
            <a:r>
              <a:rPr lang="en-US" dirty="0"/>
              <a:t>]</a:t>
            </a:r>
          </a:p>
          <a:p>
            <a:endParaRPr lang="en-US" dirty="0"/>
          </a:p>
          <a:p>
            <a:r>
              <a:rPr lang="en-US" dirty="0"/>
              <a:t>What can we conclude about [1,2] and [2,1]?</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6553639" y="49025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Tree>
    <p:extLst>
      <p:ext uri="{BB962C8B-B14F-4D97-AF65-F5344CB8AC3E}">
        <p14:creationId xmlns:p14="http://schemas.microsoft.com/office/powerpoint/2010/main" val="136236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[1,2]</a:t>
            </a:r>
          </a:p>
          <a:p>
            <a:r>
              <a:rPr lang="en-US" dirty="0"/>
              <a:t>Percept=[</a:t>
            </a:r>
            <a:r>
              <a:rPr lang="en-US" i="1" dirty="0"/>
              <a:t>Stench, None, None, None None</a:t>
            </a:r>
            <a:r>
              <a:rPr lang="en-US" dirty="0"/>
              <a:t>]</a:t>
            </a:r>
          </a:p>
          <a:p>
            <a:endParaRPr lang="en-US" dirty="0"/>
          </a:p>
          <a:p>
            <a:r>
              <a:rPr lang="en-US" dirty="0"/>
              <a:t>What can we conclude about [3,1] and [2,2] from the Stench?</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6549199" y="3674952"/>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Tree>
    <p:extLst>
      <p:ext uri="{BB962C8B-B14F-4D97-AF65-F5344CB8AC3E}">
        <p14:creationId xmlns:p14="http://schemas.microsoft.com/office/powerpoint/2010/main" val="578528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back to [1,1] and gets the same percept vector as before</a:t>
            </a:r>
          </a:p>
          <a:p>
            <a:r>
              <a:rPr lang="en-US" dirty="0"/>
              <a:t>Percept=[</a:t>
            </a:r>
            <a:r>
              <a:rPr lang="en-US" i="1" dirty="0"/>
              <a:t>None, None, None, None None</a:t>
            </a:r>
            <a:r>
              <a:rPr lang="en-US" dirty="0"/>
              <a:t>]</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6567203" y="48606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Tree>
    <p:extLst>
      <p:ext uri="{BB962C8B-B14F-4D97-AF65-F5344CB8AC3E}">
        <p14:creationId xmlns:p14="http://schemas.microsoft.com/office/powerpoint/2010/main" val="2049731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[2,1]</a:t>
            </a:r>
          </a:p>
          <a:p>
            <a:r>
              <a:rPr lang="en-US" dirty="0"/>
              <a:t>Percept=[</a:t>
            </a:r>
            <a:r>
              <a:rPr lang="en-US" i="1" dirty="0"/>
              <a:t>None, Breeze, None, None None</a:t>
            </a:r>
            <a:r>
              <a:rPr lang="en-US" dirty="0"/>
              <a:t>]</a:t>
            </a:r>
          </a:p>
          <a:p>
            <a:endParaRPr lang="en-US" dirty="0"/>
          </a:p>
          <a:p>
            <a:r>
              <a:rPr lang="en-US" dirty="0"/>
              <a:t>What can we conclude about [3,1] and [2,2] based on the Breeze?</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24130" y="48606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5" name="Rectangle 44">
            <a:extLst>
              <a:ext uri="{FF2B5EF4-FFF2-40B4-BE49-F238E27FC236}">
                <a16:creationId xmlns:a16="http://schemas.microsoft.com/office/drawing/2014/main" id="{07A9E9DB-C757-AC43-8144-3147BAFC4392}"/>
              </a:ext>
            </a:extLst>
          </p:cNvPr>
          <p:cNvSpPr/>
          <p:nvPr/>
        </p:nvSpPr>
        <p:spPr>
          <a:xfrm>
            <a:off x="9190780" y="5224004"/>
            <a:ext cx="562975" cy="369332"/>
          </a:xfrm>
          <a:prstGeom prst="rect">
            <a:avLst/>
          </a:prstGeom>
        </p:spPr>
        <p:txBody>
          <a:bodyPr wrap="none">
            <a:spAutoFit/>
          </a:bodyPr>
          <a:lstStyle/>
          <a:p>
            <a:r>
              <a:rPr lang="en-US" dirty="0">
                <a:solidFill>
                  <a:schemeClr val="bg1"/>
                </a:solidFill>
              </a:rPr>
              <a:t>Pit?</a:t>
            </a:r>
            <a:endParaRPr lang="en-US" dirty="0"/>
          </a:p>
        </p:txBody>
      </p:sp>
      <p:sp>
        <p:nvSpPr>
          <p:cNvPr id="43" name="Oval 42">
            <a:extLst>
              <a:ext uri="{FF2B5EF4-FFF2-40B4-BE49-F238E27FC236}">
                <a16:creationId xmlns:a16="http://schemas.microsoft.com/office/drawing/2014/main" id="{227FB132-72DF-C348-B6B9-997E2B2144E0}"/>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6" name="Rectangle 5">
            <a:extLst>
              <a:ext uri="{FF2B5EF4-FFF2-40B4-BE49-F238E27FC236}">
                <a16:creationId xmlns:a16="http://schemas.microsoft.com/office/drawing/2014/main" id="{3F48537A-7AAF-264B-9B72-51DFF479F2DD}"/>
              </a:ext>
            </a:extLst>
          </p:cNvPr>
          <p:cNvSpPr/>
          <p:nvPr/>
        </p:nvSpPr>
        <p:spPr>
          <a:xfrm>
            <a:off x="7910644" y="3634903"/>
            <a:ext cx="562975" cy="369332"/>
          </a:xfrm>
          <a:prstGeom prst="rect">
            <a:avLst/>
          </a:prstGeom>
        </p:spPr>
        <p:txBody>
          <a:bodyPr wrap="none">
            <a:spAutoFit/>
          </a:bodyPr>
          <a:lstStyle/>
          <a:p>
            <a:r>
              <a:rPr lang="en-US" dirty="0">
                <a:solidFill>
                  <a:schemeClr val="bg1"/>
                </a:solidFill>
              </a:rPr>
              <a:t>Pit?</a:t>
            </a:r>
            <a:endParaRPr lang="en-US" dirty="0"/>
          </a:p>
        </p:txBody>
      </p:sp>
      <p:sp>
        <p:nvSpPr>
          <p:cNvPr id="46" name="Rectangle 45">
            <a:extLst>
              <a:ext uri="{FF2B5EF4-FFF2-40B4-BE49-F238E27FC236}">
                <a16:creationId xmlns:a16="http://schemas.microsoft.com/office/drawing/2014/main" id="{04B670FD-70A5-B34A-896E-4B3A34C0E7EF}"/>
              </a:ext>
            </a:extLst>
          </p:cNvPr>
          <p:cNvSpPr/>
          <p:nvPr/>
        </p:nvSpPr>
        <p:spPr>
          <a:xfrm>
            <a:off x="7910644" y="3630069"/>
            <a:ext cx="463588" cy="369332"/>
          </a:xfrm>
          <a:prstGeom prst="rect">
            <a:avLst/>
          </a:prstGeom>
        </p:spPr>
        <p:txBody>
          <a:bodyPr wrap="none">
            <a:spAutoFit/>
          </a:bodyPr>
          <a:lstStyle/>
          <a:p>
            <a:r>
              <a:rPr lang="en-US" strike="sngStrike" dirty="0">
                <a:solidFill>
                  <a:schemeClr val="bg1"/>
                </a:solidFill>
              </a:rPr>
              <a:t>Pit</a:t>
            </a:r>
            <a:endParaRPr lang="en-US" strike="sngStrike" dirty="0"/>
          </a:p>
        </p:txBody>
      </p:sp>
    </p:spTree>
    <p:extLst>
      <p:ext uri="{BB962C8B-B14F-4D97-AF65-F5344CB8AC3E}">
        <p14:creationId xmlns:p14="http://schemas.microsoft.com/office/powerpoint/2010/main" val="179884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2" nodeType="clickEffect">
                                  <p:stCondLst>
                                    <p:cond delay="0"/>
                                  </p:stCondLst>
                                  <p:childTnLst>
                                    <p:set>
                                      <p:cBhvr>
                                        <p:cTn id="20" dur="1" fill="hold">
                                          <p:stCondLst>
                                            <p:cond delay="0"/>
                                          </p:stCondLst>
                                        </p:cTn>
                                        <p:tgtEl>
                                          <p:spTgt spid="46">
                                            <p:txEl>
                                              <p:pRg st="0" end="0"/>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3" grpId="0" animBg="1"/>
      <p:bldP spid="6" grpId="0"/>
      <p:bldP spid="6" grpId="1"/>
      <p:bldP spid="46" grpId="2"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[2,1]</a:t>
            </a:r>
          </a:p>
          <a:p>
            <a:r>
              <a:rPr lang="en-US" dirty="0"/>
              <a:t>Percept=[</a:t>
            </a:r>
            <a:r>
              <a:rPr lang="en-US" i="1" dirty="0"/>
              <a:t>None, Breeze, None, None None</a:t>
            </a:r>
            <a:r>
              <a:rPr lang="en-US" dirty="0"/>
              <a:t>]</a:t>
            </a:r>
          </a:p>
          <a:p>
            <a:endParaRPr lang="en-US" dirty="0"/>
          </a:p>
          <a:p>
            <a:r>
              <a:rPr lang="en-US" dirty="0"/>
              <a:t>What can we conclude about [2,2] and [1,3] based on the lack of a Stench here?</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24130" y="48606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6" name="Oval 45">
            <a:extLst>
              <a:ext uri="{FF2B5EF4-FFF2-40B4-BE49-F238E27FC236}">
                <a16:creationId xmlns:a16="http://schemas.microsoft.com/office/drawing/2014/main" id="{95D327AE-6EAE-5C4A-B6F6-7AA380CE1B0D}"/>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7" name="Rectangle 46">
            <a:extLst>
              <a:ext uri="{FF2B5EF4-FFF2-40B4-BE49-F238E27FC236}">
                <a16:creationId xmlns:a16="http://schemas.microsoft.com/office/drawing/2014/main" id="{15097CD1-D895-664D-9654-8C81255ABB77}"/>
              </a:ext>
            </a:extLst>
          </p:cNvPr>
          <p:cNvSpPr/>
          <p:nvPr/>
        </p:nvSpPr>
        <p:spPr>
          <a:xfrm>
            <a:off x="6288506" y="224137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91C21776-DB0D-C845-95FD-5A7307B0F003}"/>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50" name="Rectangle 49">
            <a:extLst>
              <a:ext uri="{FF2B5EF4-FFF2-40B4-BE49-F238E27FC236}">
                <a16:creationId xmlns:a16="http://schemas.microsoft.com/office/drawing/2014/main" id="{AD71B8EE-8980-F541-8172-7891FA45B85E}"/>
              </a:ext>
            </a:extLst>
          </p:cNvPr>
          <p:cNvSpPr/>
          <p:nvPr/>
        </p:nvSpPr>
        <p:spPr>
          <a:xfrm>
            <a:off x="7650053" y="3954955"/>
            <a:ext cx="1010213" cy="369332"/>
          </a:xfrm>
          <a:prstGeom prst="rect">
            <a:avLst/>
          </a:prstGeom>
        </p:spPr>
        <p:txBody>
          <a:bodyPr wrap="none">
            <a:spAutoFit/>
          </a:bodyPr>
          <a:lstStyle/>
          <a:p>
            <a:r>
              <a:rPr lang="en-US" strike="sngStrike" dirty="0" err="1">
                <a:solidFill>
                  <a:schemeClr val="bg1"/>
                </a:solidFill>
              </a:rPr>
              <a:t>Wampa</a:t>
            </a:r>
            <a:endParaRPr lang="en-US" strike="sngStrike" dirty="0"/>
          </a:p>
        </p:txBody>
      </p:sp>
    </p:spTree>
    <p:extLst>
      <p:ext uri="{BB962C8B-B14F-4D97-AF65-F5344CB8AC3E}">
        <p14:creationId xmlns:p14="http://schemas.microsoft.com/office/powerpoint/2010/main" val="47659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7" grpId="0" animBg="1"/>
      <p:bldP spid="48" grpId="0"/>
      <p:bldP spid="50" grpId="0"/>
      <p:bldP spid="5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[2,2]</a:t>
            </a:r>
          </a:p>
          <a:p>
            <a:r>
              <a:rPr lang="en-US" dirty="0"/>
              <a:t>Percept=[</a:t>
            </a:r>
            <a:r>
              <a:rPr lang="en-US" i="1" dirty="0"/>
              <a:t>None, None, None, None, None</a:t>
            </a:r>
            <a:r>
              <a:rPr lang="en-US" dirty="0"/>
              <a:t>]</a:t>
            </a:r>
          </a:p>
          <a:p>
            <a:endParaRPr lang="en-US" dirty="0"/>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01021" y="3593324"/>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4" name="Rectangle 43">
            <a:extLst>
              <a:ext uri="{FF2B5EF4-FFF2-40B4-BE49-F238E27FC236}">
                <a16:creationId xmlns:a16="http://schemas.microsoft.com/office/drawing/2014/main" id="{1AA77D0B-A938-7643-99BE-6E58DEEE28B5}"/>
              </a:ext>
            </a:extLst>
          </p:cNvPr>
          <p:cNvSpPr/>
          <p:nvPr/>
        </p:nvSpPr>
        <p:spPr>
          <a:xfrm>
            <a:off x="6288506" y="224137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27AE7B-B567-9A4C-88A1-6C7950A646AF}"/>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46" name="Oval 45">
            <a:extLst>
              <a:ext uri="{FF2B5EF4-FFF2-40B4-BE49-F238E27FC236}">
                <a16:creationId xmlns:a16="http://schemas.microsoft.com/office/drawing/2014/main" id="{D13B3AE7-F16B-564D-97FD-F35B0CE6E446}"/>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7" name="Rectangle 46">
            <a:extLst>
              <a:ext uri="{FF2B5EF4-FFF2-40B4-BE49-F238E27FC236}">
                <a16:creationId xmlns:a16="http://schemas.microsoft.com/office/drawing/2014/main" id="{F29AA9C6-AE4D-2345-BAE3-9E3D8D53454B}"/>
              </a:ext>
            </a:extLst>
          </p:cNvPr>
          <p:cNvSpPr/>
          <p:nvPr/>
        </p:nvSpPr>
        <p:spPr>
          <a:xfrm>
            <a:off x="9615933" y="3495492"/>
            <a:ext cx="505267" cy="369332"/>
          </a:xfrm>
          <a:prstGeom prst="rect">
            <a:avLst/>
          </a:prstGeom>
        </p:spPr>
        <p:txBody>
          <a:bodyPr wrap="none">
            <a:spAutoFit/>
          </a:bodyPr>
          <a:lstStyle/>
          <a:p>
            <a:r>
              <a:rPr lang="en-US" dirty="0">
                <a:solidFill>
                  <a:schemeClr val="bg1"/>
                </a:solidFill>
              </a:rPr>
              <a:t>OK</a:t>
            </a:r>
          </a:p>
        </p:txBody>
      </p:sp>
      <p:sp>
        <p:nvSpPr>
          <p:cNvPr id="48" name="Rectangle 47">
            <a:extLst>
              <a:ext uri="{FF2B5EF4-FFF2-40B4-BE49-F238E27FC236}">
                <a16:creationId xmlns:a16="http://schemas.microsoft.com/office/drawing/2014/main" id="{6B94FD59-062B-734A-974D-E49E9868178C}"/>
              </a:ext>
            </a:extLst>
          </p:cNvPr>
          <p:cNvSpPr/>
          <p:nvPr/>
        </p:nvSpPr>
        <p:spPr>
          <a:xfrm>
            <a:off x="8303520" y="2274973"/>
            <a:ext cx="505267" cy="369332"/>
          </a:xfrm>
          <a:prstGeom prst="rect">
            <a:avLst/>
          </a:prstGeom>
        </p:spPr>
        <p:txBody>
          <a:bodyPr wrap="none">
            <a:spAutoFit/>
          </a:bodyPr>
          <a:lstStyle/>
          <a:p>
            <a:r>
              <a:rPr lang="en-US" dirty="0">
                <a:solidFill>
                  <a:schemeClr val="bg1"/>
                </a:solidFill>
              </a:rPr>
              <a:t>OK</a:t>
            </a:r>
          </a:p>
        </p:txBody>
      </p:sp>
    </p:spTree>
    <p:extLst>
      <p:ext uri="{BB962C8B-B14F-4D97-AF65-F5344CB8AC3E}">
        <p14:creationId xmlns:p14="http://schemas.microsoft.com/office/powerpoint/2010/main" val="893287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[2,3]</a:t>
            </a:r>
          </a:p>
          <a:p>
            <a:r>
              <a:rPr lang="en-US" dirty="0"/>
              <a:t>Percept=[</a:t>
            </a:r>
            <a:r>
              <a:rPr lang="en-US" i="1" dirty="0"/>
              <a:t>Stench, Breeze, Gasp, None, None</a:t>
            </a:r>
            <a:r>
              <a:rPr lang="en-US" dirty="0"/>
              <a:t>]</a:t>
            </a:r>
          </a:p>
          <a:p>
            <a:endParaRPr lang="en-US" dirty="0"/>
          </a:p>
          <a:p>
            <a:r>
              <a:rPr lang="en-US" dirty="0"/>
              <a:t>What can we conclude about [2,4] or [3,3]?</a:t>
            </a:r>
          </a:p>
          <a:p>
            <a:endParaRPr lang="en-US" dirty="0"/>
          </a:p>
          <a:p>
            <a:endParaRPr lang="en-US" dirty="0"/>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35307" y="2456563"/>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4" name="Rectangle 43">
            <a:extLst>
              <a:ext uri="{FF2B5EF4-FFF2-40B4-BE49-F238E27FC236}">
                <a16:creationId xmlns:a16="http://schemas.microsoft.com/office/drawing/2014/main" id="{1AA77D0B-A938-7643-99BE-6E58DEEE28B5}"/>
              </a:ext>
            </a:extLst>
          </p:cNvPr>
          <p:cNvSpPr/>
          <p:nvPr/>
        </p:nvSpPr>
        <p:spPr>
          <a:xfrm>
            <a:off x="6288506" y="224137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27AE7B-B567-9A4C-88A1-6C7950A646AF}"/>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46" name="Oval 45">
            <a:extLst>
              <a:ext uri="{FF2B5EF4-FFF2-40B4-BE49-F238E27FC236}">
                <a16:creationId xmlns:a16="http://schemas.microsoft.com/office/drawing/2014/main" id="{D13B3AE7-F16B-564D-97FD-F35B0CE6E446}"/>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8" name="Rectangle 47">
            <a:extLst>
              <a:ext uri="{FF2B5EF4-FFF2-40B4-BE49-F238E27FC236}">
                <a16:creationId xmlns:a16="http://schemas.microsoft.com/office/drawing/2014/main" id="{6F3E9617-0981-E149-9805-26EC525ACDC5}"/>
              </a:ext>
            </a:extLst>
          </p:cNvPr>
          <p:cNvSpPr/>
          <p:nvPr/>
        </p:nvSpPr>
        <p:spPr>
          <a:xfrm>
            <a:off x="7534955" y="2218617"/>
            <a:ext cx="915635" cy="369332"/>
          </a:xfrm>
          <a:prstGeom prst="rect">
            <a:avLst/>
          </a:prstGeom>
        </p:spPr>
        <p:txBody>
          <a:bodyPr wrap="none">
            <a:spAutoFit/>
          </a:bodyPr>
          <a:lstStyle/>
          <a:p>
            <a:r>
              <a:rPr lang="en-US" dirty="0">
                <a:solidFill>
                  <a:schemeClr val="bg1"/>
                </a:solidFill>
              </a:rPr>
              <a:t>Stench</a:t>
            </a:r>
          </a:p>
        </p:txBody>
      </p:sp>
      <p:sp>
        <p:nvSpPr>
          <p:cNvPr id="49" name="Rectangle 48">
            <a:extLst>
              <a:ext uri="{FF2B5EF4-FFF2-40B4-BE49-F238E27FC236}">
                <a16:creationId xmlns:a16="http://schemas.microsoft.com/office/drawing/2014/main" id="{8700F2C2-3657-694D-B4DB-68EE6F828F2F}"/>
              </a:ext>
            </a:extLst>
          </p:cNvPr>
          <p:cNvSpPr/>
          <p:nvPr/>
        </p:nvSpPr>
        <p:spPr>
          <a:xfrm>
            <a:off x="7550058" y="2438105"/>
            <a:ext cx="925253" cy="369332"/>
          </a:xfrm>
          <a:prstGeom prst="rect">
            <a:avLst/>
          </a:prstGeom>
        </p:spPr>
        <p:txBody>
          <a:bodyPr wrap="none">
            <a:spAutoFit/>
          </a:bodyPr>
          <a:lstStyle/>
          <a:p>
            <a:r>
              <a:rPr lang="en-US" dirty="0">
                <a:solidFill>
                  <a:schemeClr val="bg1"/>
                </a:solidFill>
              </a:rPr>
              <a:t>Breeze</a:t>
            </a:r>
          </a:p>
        </p:txBody>
      </p:sp>
      <p:sp>
        <p:nvSpPr>
          <p:cNvPr id="50" name="Rectangle 49">
            <a:extLst>
              <a:ext uri="{FF2B5EF4-FFF2-40B4-BE49-F238E27FC236}">
                <a16:creationId xmlns:a16="http://schemas.microsoft.com/office/drawing/2014/main" id="{65B88F63-3106-C340-B671-438FEAF8CE29}"/>
              </a:ext>
            </a:extLst>
          </p:cNvPr>
          <p:cNvSpPr/>
          <p:nvPr/>
        </p:nvSpPr>
        <p:spPr>
          <a:xfrm>
            <a:off x="7634083" y="1292971"/>
            <a:ext cx="1109599" cy="646331"/>
          </a:xfrm>
          <a:prstGeom prst="rect">
            <a:avLst/>
          </a:prstGeom>
        </p:spPr>
        <p:txBody>
          <a:bodyPr wrap="none">
            <a:spAutoFit/>
          </a:bodyPr>
          <a:lstStyle/>
          <a:p>
            <a:pPr algn="ctr"/>
            <a:br>
              <a:rPr lang="en-US" dirty="0">
                <a:solidFill>
                  <a:schemeClr val="bg1"/>
                </a:solidFill>
              </a:rPr>
            </a:br>
            <a:r>
              <a:rPr lang="en-US" strike="sngStrike" dirty="0" err="1">
                <a:solidFill>
                  <a:schemeClr val="bg1"/>
                </a:solidFill>
              </a:rPr>
              <a:t>Wampa</a:t>
            </a:r>
            <a:r>
              <a:rPr lang="en-US" strike="sngStrike" dirty="0">
                <a:solidFill>
                  <a:schemeClr val="bg1"/>
                </a:solidFill>
              </a:rPr>
              <a:t>?</a:t>
            </a:r>
          </a:p>
        </p:txBody>
      </p:sp>
      <p:sp>
        <p:nvSpPr>
          <p:cNvPr id="52" name="Rectangle 51">
            <a:extLst>
              <a:ext uri="{FF2B5EF4-FFF2-40B4-BE49-F238E27FC236}">
                <a16:creationId xmlns:a16="http://schemas.microsoft.com/office/drawing/2014/main" id="{43B8266E-F3DF-0A4E-910F-AA761777F444}"/>
              </a:ext>
            </a:extLst>
          </p:cNvPr>
          <p:cNvSpPr/>
          <p:nvPr/>
        </p:nvSpPr>
        <p:spPr>
          <a:xfrm>
            <a:off x="9181314" y="2702450"/>
            <a:ext cx="562975" cy="369332"/>
          </a:xfrm>
          <a:prstGeom prst="rect">
            <a:avLst/>
          </a:prstGeom>
        </p:spPr>
        <p:txBody>
          <a:bodyPr wrap="none">
            <a:spAutoFit/>
          </a:bodyPr>
          <a:lstStyle/>
          <a:p>
            <a:r>
              <a:rPr lang="en-US" dirty="0">
                <a:solidFill>
                  <a:schemeClr val="bg1"/>
                </a:solidFill>
              </a:rPr>
              <a:t>Pit?</a:t>
            </a:r>
          </a:p>
        </p:txBody>
      </p:sp>
      <p:sp>
        <p:nvSpPr>
          <p:cNvPr id="53" name="Rectangle 52">
            <a:extLst>
              <a:ext uri="{FF2B5EF4-FFF2-40B4-BE49-F238E27FC236}">
                <a16:creationId xmlns:a16="http://schemas.microsoft.com/office/drawing/2014/main" id="{961F8A6E-8600-3F43-81E7-C3ED7ABC179A}"/>
              </a:ext>
            </a:extLst>
          </p:cNvPr>
          <p:cNvSpPr/>
          <p:nvPr/>
        </p:nvSpPr>
        <p:spPr>
          <a:xfrm>
            <a:off x="7899220" y="1315257"/>
            <a:ext cx="562975" cy="369332"/>
          </a:xfrm>
          <a:prstGeom prst="rect">
            <a:avLst/>
          </a:prstGeom>
        </p:spPr>
        <p:txBody>
          <a:bodyPr wrap="none">
            <a:spAutoFit/>
          </a:bodyPr>
          <a:lstStyle/>
          <a:p>
            <a:r>
              <a:rPr lang="en-US" dirty="0">
                <a:solidFill>
                  <a:schemeClr val="bg1"/>
                </a:solidFill>
              </a:rPr>
              <a:t>Pit?</a:t>
            </a:r>
          </a:p>
        </p:txBody>
      </p:sp>
      <p:sp>
        <p:nvSpPr>
          <p:cNvPr id="54" name="Rectangle 53">
            <a:extLst>
              <a:ext uri="{FF2B5EF4-FFF2-40B4-BE49-F238E27FC236}">
                <a16:creationId xmlns:a16="http://schemas.microsoft.com/office/drawing/2014/main" id="{9FD582B3-06BD-064F-8147-83E512A55B71}"/>
              </a:ext>
            </a:extLst>
          </p:cNvPr>
          <p:cNvSpPr/>
          <p:nvPr/>
        </p:nvSpPr>
        <p:spPr>
          <a:xfrm>
            <a:off x="9615933" y="3495492"/>
            <a:ext cx="505267" cy="369332"/>
          </a:xfrm>
          <a:prstGeom prst="rect">
            <a:avLst/>
          </a:prstGeom>
        </p:spPr>
        <p:txBody>
          <a:bodyPr wrap="none">
            <a:spAutoFit/>
          </a:bodyPr>
          <a:lstStyle/>
          <a:p>
            <a:r>
              <a:rPr lang="en-US" dirty="0">
                <a:solidFill>
                  <a:schemeClr val="bg1"/>
                </a:solidFill>
              </a:rPr>
              <a:t>OK</a:t>
            </a:r>
          </a:p>
        </p:txBody>
      </p:sp>
      <p:sp>
        <p:nvSpPr>
          <p:cNvPr id="56" name="Rectangle 55">
            <a:extLst>
              <a:ext uri="{FF2B5EF4-FFF2-40B4-BE49-F238E27FC236}">
                <a16:creationId xmlns:a16="http://schemas.microsoft.com/office/drawing/2014/main" id="{E49762E3-EDFD-7F42-A9E3-B5A6B07E47CE}"/>
              </a:ext>
            </a:extLst>
          </p:cNvPr>
          <p:cNvSpPr/>
          <p:nvPr/>
        </p:nvSpPr>
        <p:spPr>
          <a:xfrm>
            <a:off x="8303520" y="2274973"/>
            <a:ext cx="505267" cy="369332"/>
          </a:xfrm>
          <a:prstGeom prst="rect">
            <a:avLst/>
          </a:prstGeom>
        </p:spPr>
        <p:txBody>
          <a:bodyPr wrap="none">
            <a:spAutoFit/>
          </a:bodyPr>
          <a:lstStyle/>
          <a:p>
            <a:r>
              <a:rPr lang="en-US" dirty="0">
                <a:solidFill>
                  <a:schemeClr val="bg1"/>
                </a:solidFill>
              </a:rPr>
              <a:t>OK</a:t>
            </a:r>
          </a:p>
        </p:txBody>
      </p:sp>
      <p:sp>
        <p:nvSpPr>
          <p:cNvPr id="5" name="Oval Callout 4">
            <a:extLst>
              <a:ext uri="{FF2B5EF4-FFF2-40B4-BE49-F238E27FC236}">
                <a16:creationId xmlns:a16="http://schemas.microsoft.com/office/drawing/2014/main" id="{8E213B98-652A-90CB-BC17-77D0B41B7D2B}"/>
              </a:ext>
            </a:extLst>
          </p:cNvPr>
          <p:cNvSpPr/>
          <p:nvPr/>
        </p:nvSpPr>
        <p:spPr>
          <a:xfrm>
            <a:off x="7326401" y="3141690"/>
            <a:ext cx="1024001" cy="528684"/>
          </a:xfrm>
          <a:prstGeom prst="wedgeEllipseCallout">
            <a:avLst>
              <a:gd name="adj1" fmla="val 17503"/>
              <a:gd name="adj2" fmla="val -7532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gasp</a:t>
            </a:r>
          </a:p>
        </p:txBody>
      </p:sp>
    </p:spTree>
    <p:extLst>
      <p:ext uri="{BB962C8B-B14F-4D97-AF65-F5344CB8AC3E}">
        <p14:creationId xmlns:p14="http://schemas.microsoft.com/office/powerpoint/2010/main" val="2275975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53"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A5E9B-820C-6B48-A059-8A36A9938DC6}"/>
              </a:ext>
            </a:extLst>
          </p:cNvPr>
          <p:cNvSpPr>
            <a:spLocks noGrp="1"/>
          </p:cNvSpPr>
          <p:nvPr>
            <p:ph type="title"/>
          </p:nvPr>
        </p:nvSpPr>
        <p:spPr/>
        <p:txBody>
          <a:bodyPr/>
          <a:lstStyle/>
          <a:p>
            <a:r>
              <a:rPr lang="en-US" dirty="0"/>
              <a:t>Knowledge-based Agents</a:t>
            </a:r>
          </a:p>
        </p:txBody>
      </p:sp>
      <p:sp>
        <p:nvSpPr>
          <p:cNvPr id="3" name="Content Placeholder 2">
            <a:extLst>
              <a:ext uri="{FF2B5EF4-FFF2-40B4-BE49-F238E27FC236}">
                <a16:creationId xmlns:a16="http://schemas.microsoft.com/office/drawing/2014/main" id="{8BF747DA-57A9-A543-9E8B-F6E2F893426F}"/>
              </a:ext>
            </a:extLst>
          </p:cNvPr>
          <p:cNvSpPr>
            <a:spLocks noGrp="1"/>
          </p:cNvSpPr>
          <p:nvPr>
            <p:ph idx="1"/>
          </p:nvPr>
        </p:nvSpPr>
        <p:spPr/>
        <p:txBody>
          <a:bodyPr/>
          <a:lstStyle/>
          <a:p>
            <a:r>
              <a:rPr lang="en-US" b="1" dirty="0"/>
              <a:t>Knowledge-based agents </a:t>
            </a:r>
            <a:r>
              <a:rPr lang="en-US" dirty="0"/>
              <a:t>use a process of </a:t>
            </a:r>
            <a:r>
              <a:rPr lang="en-US" b="1" dirty="0"/>
              <a:t>reasoning </a:t>
            </a:r>
            <a:r>
              <a:rPr lang="en-US" dirty="0"/>
              <a:t>over an internal </a:t>
            </a:r>
            <a:r>
              <a:rPr lang="en-US" b="1" dirty="0"/>
              <a:t>representation</a:t>
            </a:r>
            <a:r>
              <a:rPr lang="en-US" dirty="0"/>
              <a:t> of knowledge to decide what action to take.</a:t>
            </a:r>
          </a:p>
          <a:p>
            <a:endParaRPr lang="en-US" dirty="0"/>
          </a:p>
          <a:p>
            <a:r>
              <a:rPr lang="en-US" dirty="0"/>
              <a:t>So far, our </a:t>
            </a:r>
            <a:r>
              <a:rPr lang="en-US" b="1" dirty="0"/>
              <a:t>problem-solving</a:t>
            </a:r>
            <a:r>
              <a:rPr lang="en-US" dirty="0"/>
              <a:t> agents have performed a </a:t>
            </a:r>
            <a:r>
              <a:rPr lang="en-US" b="1" dirty="0"/>
              <a:t>search </a:t>
            </a:r>
            <a:r>
              <a:rPr lang="en-US" dirty="0"/>
              <a:t>over </a:t>
            </a:r>
            <a:r>
              <a:rPr lang="en-US" b="1" dirty="0"/>
              <a:t>states </a:t>
            </a:r>
            <a:r>
              <a:rPr lang="en-US" dirty="0"/>
              <a:t>in order to find a plan.  The representation of states has been </a:t>
            </a:r>
            <a:r>
              <a:rPr lang="en-US" b="1" dirty="0"/>
              <a:t>atomic</a:t>
            </a:r>
            <a:r>
              <a:rPr lang="en-US" dirty="0"/>
              <a:t>.  </a:t>
            </a:r>
          </a:p>
          <a:p>
            <a:br>
              <a:rPr lang="en-US" dirty="0"/>
            </a:br>
            <a:br>
              <a:rPr lang="en-US" dirty="0"/>
            </a:br>
            <a:endParaRPr lang="en-US" dirty="0"/>
          </a:p>
          <a:p>
            <a:endParaRPr lang="en-US" dirty="0"/>
          </a:p>
          <a:p>
            <a:endParaRPr lang="en-US" dirty="0"/>
          </a:p>
        </p:txBody>
      </p:sp>
      <p:pic>
        <p:nvPicPr>
          <p:cNvPr id="4" name="Picture 3">
            <a:extLst>
              <a:ext uri="{FF2B5EF4-FFF2-40B4-BE49-F238E27FC236}">
                <a16:creationId xmlns:a16="http://schemas.microsoft.com/office/drawing/2014/main" id="{857990DB-A916-044F-B233-BC93A17765F5}"/>
              </a:ext>
            </a:extLst>
          </p:cNvPr>
          <p:cNvPicPr>
            <a:picLocks noChangeAspect="1"/>
          </p:cNvPicPr>
          <p:nvPr/>
        </p:nvPicPr>
        <p:blipFill>
          <a:blip r:embed="rId2"/>
          <a:stretch>
            <a:fillRect/>
          </a:stretch>
        </p:blipFill>
        <p:spPr>
          <a:xfrm>
            <a:off x="618936" y="3207850"/>
            <a:ext cx="5038537" cy="2934533"/>
          </a:xfrm>
          <a:prstGeom prst="rect">
            <a:avLst/>
          </a:prstGeom>
        </p:spPr>
      </p:pic>
      <p:sp>
        <p:nvSpPr>
          <p:cNvPr id="6" name="Google Shape;75;g92b3bf485b_0_0">
            <a:extLst>
              <a:ext uri="{FF2B5EF4-FFF2-40B4-BE49-F238E27FC236}">
                <a16:creationId xmlns:a16="http://schemas.microsoft.com/office/drawing/2014/main" id="{9841E165-0109-C644-9C7A-C7CCD54EF253}"/>
              </a:ext>
            </a:extLst>
          </p:cNvPr>
          <p:cNvSpPr/>
          <p:nvPr/>
        </p:nvSpPr>
        <p:spPr>
          <a:xfrm>
            <a:off x="5962184" y="3207849"/>
            <a:ext cx="5011721" cy="918001"/>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Limited to commands like “Navigate to Kessel”</a:t>
            </a:r>
          </a:p>
        </p:txBody>
      </p:sp>
      <p:sp>
        <p:nvSpPr>
          <p:cNvPr id="7" name="Google Shape;75;g92b3bf485b_0_0">
            <a:extLst>
              <a:ext uri="{FF2B5EF4-FFF2-40B4-BE49-F238E27FC236}">
                <a16:creationId xmlns:a16="http://schemas.microsoft.com/office/drawing/2014/main" id="{9A362820-4E8D-4F4C-A3A9-807DBCD1F15D}"/>
              </a:ext>
            </a:extLst>
          </p:cNvPr>
          <p:cNvSpPr/>
          <p:nvPr/>
        </p:nvSpPr>
        <p:spPr>
          <a:xfrm>
            <a:off x="5935368" y="4642640"/>
            <a:ext cx="5038537" cy="918001"/>
          </a:xfrm>
          <a:prstGeom prst="wedgeRoundRectCallout">
            <a:avLst>
              <a:gd name="adj1" fmla="val -46594"/>
              <a:gd name="adj2" fmla="val 8423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“Take me to the nearest habitable planet”</a:t>
            </a:r>
          </a:p>
        </p:txBody>
      </p:sp>
      <p:sp>
        <p:nvSpPr>
          <p:cNvPr id="9" name="Google Shape;75;g92b3bf485b_0_0">
            <a:extLst>
              <a:ext uri="{FF2B5EF4-FFF2-40B4-BE49-F238E27FC236}">
                <a16:creationId xmlns:a16="http://schemas.microsoft.com/office/drawing/2014/main" id="{BFD99595-19BF-7F4E-8281-D4A9DAF53DB6}"/>
              </a:ext>
            </a:extLst>
          </p:cNvPr>
          <p:cNvSpPr/>
          <p:nvPr/>
        </p:nvSpPr>
        <p:spPr>
          <a:xfrm>
            <a:off x="5935367" y="4675116"/>
            <a:ext cx="5038537" cy="1310036"/>
          </a:xfrm>
          <a:prstGeom prst="wedgeRoundRectCallout">
            <a:avLst>
              <a:gd name="adj1" fmla="val -46594"/>
              <a:gd name="adj2" fmla="val 8423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“Take me to the nearest habitable planet where I can store my perishable cargo”</a:t>
            </a:r>
          </a:p>
        </p:txBody>
      </p:sp>
    </p:spTree>
    <p:extLst>
      <p:ext uri="{BB962C8B-B14F-4D97-AF65-F5344CB8AC3E}">
        <p14:creationId xmlns:p14="http://schemas.microsoft.com/office/powerpoint/2010/main" val="150383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9"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1" name="Rectangle 50">
            <a:extLst>
              <a:ext uri="{FF2B5EF4-FFF2-40B4-BE49-F238E27FC236}">
                <a16:creationId xmlns:a16="http://schemas.microsoft.com/office/drawing/2014/main" id="{1974E6E2-2A21-974F-9616-D382ABBAB9FA}"/>
              </a:ext>
            </a:extLst>
          </p:cNvPr>
          <p:cNvSpPr/>
          <p:nvPr/>
        </p:nvSpPr>
        <p:spPr>
          <a:xfrm>
            <a:off x="7555424" y="2241375"/>
            <a:ext cx="1266918" cy="1266918"/>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[2,3]</a:t>
            </a:r>
          </a:p>
          <a:p>
            <a:r>
              <a:rPr lang="en-US" dirty="0"/>
              <a:t>Percept=[</a:t>
            </a:r>
            <a:r>
              <a:rPr lang="en-US" i="1" dirty="0"/>
              <a:t>Stench, Breeze, Gasp, None, None</a:t>
            </a:r>
            <a:r>
              <a:rPr lang="en-US" dirty="0"/>
              <a:t>]</a:t>
            </a:r>
          </a:p>
          <a:p>
            <a:endParaRPr lang="en-US" dirty="0"/>
          </a:p>
          <a:p>
            <a:r>
              <a:rPr lang="en-US" dirty="0"/>
              <a:t>We heard a Gasp, so Luke is here!</a:t>
            </a:r>
          </a:p>
          <a:p>
            <a:endParaRPr lang="en-US" dirty="0"/>
          </a:p>
          <a:p>
            <a:endParaRPr lang="en-US" dirty="0"/>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4"/>
          <a:stretch>
            <a:fillRect/>
          </a:stretch>
        </p:blipFill>
        <p:spPr>
          <a:xfrm>
            <a:off x="8153318" y="2458006"/>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4" name="Rectangle 43">
            <a:extLst>
              <a:ext uri="{FF2B5EF4-FFF2-40B4-BE49-F238E27FC236}">
                <a16:creationId xmlns:a16="http://schemas.microsoft.com/office/drawing/2014/main" id="{1AA77D0B-A938-7643-99BE-6E58DEEE28B5}"/>
              </a:ext>
            </a:extLst>
          </p:cNvPr>
          <p:cNvSpPr/>
          <p:nvPr/>
        </p:nvSpPr>
        <p:spPr>
          <a:xfrm>
            <a:off x="6288506" y="2241375"/>
            <a:ext cx="1266918" cy="1266918"/>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27AE7B-B567-9A4C-88A1-6C7950A646AF}"/>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46" name="Oval 45">
            <a:extLst>
              <a:ext uri="{FF2B5EF4-FFF2-40B4-BE49-F238E27FC236}">
                <a16:creationId xmlns:a16="http://schemas.microsoft.com/office/drawing/2014/main" id="{D13B3AE7-F16B-564D-97FD-F35B0CE6E446}"/>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8" name="Rectangle 47">
            <a:extLst>
              <a:ext uri="{FF2B5EF4-FFF2-40B4-BE49-F238E27FC236}">
                <a16:creationId xmlns:a16="http://schemas.microsoft.com/office/drawing/2014/main" id="{6F3E9617-0981-E149-9805-26EC525ACDC5}"/>
              </a:ext>
            </a:extLst>
          </p:cNvPr>
          <p:cNvSpPr/>
          <p:nvPr/>
        </p:nvSpPr>
        <p:spPr>
          <a:xfrm>
            <a:off x="7534955" y="2218617"/>
            <a:ext cx="915635" cy="369332"/>
          </a:xfrm>
          <a:prstGeom prst="rect">
            <a:avLst/>
          </a:prstGeom>
        </p:spPr>
        <p:txBody>
          <a:bodyPr wrap="none">
            <a:spAutoFit/>
          </a:bodyPr>
          <a:lstStyle/>
          <a:p>
            <a:r>
              <a:rPr lang="en-US" dirty="0">
                <a:solidFill>
                  <a:schemeClr val="bg1"/>
                </a:solidFill>
              </a:rPr>
              <a:t>Stench</a:t>
            </a:r>
          </a:p>
        </p:txBody>
      </p:sp>
      <p:sp>
        <p:nvSpPr>
          <p:cNvPr id="49" name="Rectangle 48">
            <a:extLst>
              <a:ext uri="{FF2B5EF4-FFF2-40B4-BE49-F238E27FC236}">
                <a16:creationId xmlns:a16="http://schemas.microsoft.com/office/drawing/2014/main" id="{8700F2C2-3657-694D-B4DB-68EE6F828F2F}"/>
              </a:ext>
            </a:extLst>
          </p:cNvPr>
          <p:cNvSpPr/>
          <p:nvPr/>
        </p:nvSpPr>
        <p:spPr>
          <a:xfrm>
            <a:off x="7550058" y="2438105"/>
            <a:ext cx="925253" cy="369332"/>
          </a:xfrm>
          <a:prstGeom prst="rect">
            <a:avLst/>
          </a:prstGeom>
        </p:spPr>
        <p:txBody>
          <a:bodyPr wrap="none">
            <a:spAutoFit/>
          </a:bodyPr>
          <a:lstStyle/>
          <a:p>
            <a:r>
              <a:rPr lang="en-US" dirty="0">
                <a:solidFill>
                  <a:schemeClr val="bg1"/>
                </a:solidFill>
              </a:rPr>
              <a:t>Breeze</a:t>
            </a:r>
          </a:p>
        </p:txBody>
      </p:sp>
      <p:sp>
        <p:nvSpPr>
          <p:cNvPr id="53" name="Rectangle 52">
            <a:extLst>
              <a:ext uri="{FF2B5EF4-FFF2-40B4-BE49-F238E27FC236}">
                <a16:creationId xmlns:a16="http://schemas.microsoft.com/office/drawing/2014/main" id="{03289700-9646-1943-83DD-48660C14DDE9}"/>
              </a:ext>
            </a:extLst>
          </p:cNvPr>
          <p:cNvSpPr/>
          <p:nvPr/>
        </p:nvSpPr>
        <p:spPr>
          <a:xfrm>
            <a:off x="9181314" y="2702450"/>
            <a:ext cx="562975" cy="369332"/>
          </a:xfrm>
          <a:prstGeom prst="rect">
            <a:avLst/>
          </a:prstGeom>
        </p:spPr>
        <p:txBody>
          <a:bodyPr wrap="none">
            <a:spAutoFit/>
          </a:bodyPr>
          <a:lstStyle/>
          <a:p>
            <a:r>
              <a:rPr lang="en-US" dirty="0">
                <a:solidFill>
                  <a:schemeClr val="bg1"/>
                </a:solidFill>
              </a:rPr>
              <a:t>Pit?</a:t>
            </a:r>
          </a:p>
        </p:txBody>
      </p:sp>
      <p:sp>
        <p:nvSpPr>
          <p:cNvPr id="54" name="Rectangle 53">
            <a:extLst>
              <a:ext uri="{FF2B5EF4-FFF2-40B4-BE49-F238E27FC236}">
                <a16:creationId xmlns:a16="http://schemas.microsoft.com/office/drawing/2014/main" id="{54DB4418-A6AB-A849-B245-9DCC570ADB24}"/>
              </a:ext>
            </a:extLst>
          </p:cNvPr>
          <p:cNvSpPr/>
          <p:nvPr/>
        </p:nvSpPr>
        <p:spPr>
          <a:xfrm>
            <a:off x="7899220" y="1315257"/>
            <a:ext cx="562975" cy="369332"/>
          </a:xfrm>
          <a:prstGeom prst="rect">
            <a:avLst/>
          </a:prstGeom>
        </p:spPr>
        <p:txBody>
          <a:bodyPr wrap="none">
            <a:spAutoFit/>
          </a:bodyPr>
          <a:lstStyle/>
          <a:p>
            <a:r>
              <a:rPr lang="en-US" dirty="0">
                <a:solidFill>
                  <a:schemeClr val="bg1"/>
                </a:solidFill>
              </a:rPr>
              <a:t>Pit?</a:t>
            </a:r>
          </a:p>
        </p:txBody>
      </p:sp>
      <p:sp>
        <p:nvSpPr>
          <p:cNvPr id="56" name="Rectangle 55">
            <a:extLst>
              <a:ext uri="{FF2B5EF4-FFF2-40B4-BE49-F238E27FC236}">
                <a16:creationId xmlns:a16="http://schemas.microsoft.com/office/drawing/2014/main" id="{90542877-0DBE-4A4A-84F0-7B2276E19706}"/>
              </a:ext>
            </a:extLst>
          </p:cNvPr>
          <p:cNvSpPr/>
          <p:nvPr/>
        </p:nvSpPr>
        <p:spPr>
          <a:xfrm>
            <a:off x="9615933" y="3495492"/>
            <a:ext cx="505267" cy="369332"/>
          </a:xfrm>
          <a:prstGeom prst="rect">
            <a:avLst/>
          </a:prstGeom>
        </p:spPr>
        <p:txBody>
          <a:bodyPr wrap="none">
            <a:spAutoFit/>
          </a:bodyPr>
          <a:lstStyle/>
          <a:p>
            <a:r>
              <a:rPr lang="en-US" dirty="0">
                <a:solidFill>
                  <a:schemeClr val="bg1"/>
                </a:solidFill>
              </a:rPr>
              <a:t>OK</a:t>
            </a:r>
          </a:p>
        </p:txBody>
      </p:sp>
      <p:sp>
        <p:nvSpPr>
          <p:cNvPr id="57" name="Rectangle 56">
            <a:extLst>
              <a:ext uri="{FF2B5EF4-FFF2-40B4-BE49-F238E27FC236}">
                <a16:creationId xmlns:a16="http://schemas.microsoft.com/office/drawing/2014/main" id="{9C5869E0-5A78-174E-854F-91BC640EAE3C}"/>
              </a:ext>
            </a:extLst>
          </p:cNvPr>
          <p:cNvSpPr/>
          <p:nvPr/>
        </p:nvSpPr>
        <p:spPr>
          <a:xfrm>
            <a:off x="8303520" y="2274973"/>
            <a:ext cx="505267" cy="369332"/>
          </a:xfrm>
          <a:prstGeom prst="rect">
            <a:avLst/>
          </a:prstGeom>
        </p:spPr>
        <p:txBody>
          <a:bodyPr wrap="none">
            <a:spAutoFit/>
          </a:bodyPr>
          <a:lstStyle/>
          <a:p>
            <a:r>
              <a:rPr lang="en-US" dirty="0">
                <a:solidFill>
                  <a:schemeClr val="bg1"/>
                </a:solidFill>
              </a:rPr>
              <a:t>OK</a:t>
            </a:r>
          </a:p>
        </p:txBody>
      </p:sp>
      <p:sp>
        <p:nvSpPr>
          <p:cNvPr id="5" name="Oval Callout 4">
            <a:extLst>
              <a:ext uri="{FF2B5EF4-FFF2-40B4-BE49-F238E27FC236}">
                <a16:creationId xmlns:a16="http://schemas.microsoft.com/office/drawing/2014/main" id="{CCEF7471-D436-1C1D-D68B-6D8A96D096EC}"/>
              </a:ext>
            </a:extLst>
          </p:cNvPr>
          <p:cNvSpPr/>
          <p:nvPr/>
        </p:nvSpPr>
        <p:spPr>
          <a:xfrm>
            <a:off x="7326401" y="3141690"/>
            <a:ext cx="1024001" cy="528684"/>
          </a:xfrm>
          <a:prstGeom prst="wedgeEllipseCallout">
            <a:avLst>
              <a:gd name="adj1" fmla="val 17503"/>
              <a:gd name="adj2" fmla="val -7532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gasp</a:t>
            </a:r>
          </a:p>
        </p:txBody>
      </p:sp>
    </p:spTree>
    <p:extLst>
      <p:ext uri="{BB962C8B-B14F-4D97-AF65-F5344CB8AC3E}">
        <p14:creationId xmlns:p14="http://schemas.microsoft.com/office/powerpoint/2010/main" val="3879070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1B4BDE-F32E-A34F-88D0-25EDA1F94F45}"/>
              </a:ext>
            </a:extLst>
          </p:cNvPr>
          <p:cNvSpPr>
            <a:spLocks noGrp="1"/>
          </p:cNvSpPr>
          <p:nvPr>
            <p:ph type="title"/>
          </p:nvPr>
        </p:nvSpPr>
        <p:spPr/>
        <p:txBody>
          <a:bodyPr/>
          <a:lstStyle/>
          <a:p>
            <a:r>
              <a:rPr lang="en-US" dirty="0"/>
              <a:t>Logic</a:t>
            </a:r>
          </a:p>
        </p:txBody>
      </p:sp>
      <p:sp>
        <p:nvSpPr>
          <p:cNvPr id="6" name="Content Placeholder 5">
            <a:extLst>
              <a:ext uri="{FF2B5EF4-FFF2-40B4-BE49-F238E27FC236}">
                <a16:creationId xmlns:a16="http://schemas.microsoft.com/office/drawing/2014/main" id="{CC2EBFA0-9C58-0242-8CCD-E6F0827AD657}"/>
              </a:ext>
            </a:extLst>
          </p:cNvPr>
          <p:cNvSpPr>
            <a:spLocks noGrp="1"/>
          </p:cNvSpPr>
          <p:nvPr>
            <p:ph idx="1"/>
          </p:nvPr>
        </p:nvSpPr>
        <p:spPr/>
        <p:txBody>
          <a:bodyPr/>
          <a:lstStyle/>
          <a:p>
            <a:r>
              <a:rPr lang="en-US" b="1" dirty="0"/>
              <a:t>Logic</a:t>
            </a:r>
            <a:r>
              <a:rPr lang="en-US" dirty="0"/>
              <a:t> can serve as a general class of </a:t>
            </a:r>
            <a:r>
              <a:rPr lang="en-US" b="1" dirty="0"/>
              <a:t>representations </a:t>
            </a:r>
            <a:r>
              <a:rPr lang="en-US" dirty="0"/>
              <a:t>for knowledge-based agents.  Here we are going to examine </a:t>
            </a:r>
            <a:r>
              <a:rPr lang="en-US" b="1" dirty="0"/>
              <a:t>Propositional Logic.</a:t>
            </a:r>
          </a:p>
          <a:p>
            <a:pPr marL="342900" indent="-342900">
              <a:buFont typeface="Arial" panose="020B0604020202020204" pitchFamily="34" charset="0"/>
              <a:buChar char="•"/>
            </a:pPr>
            <a:r>
              <a:rPr lang="en-US" dirty="0"/>
              <a:t>KB consists of </a:t>
            </a:r>
            <a:r>
              <a:rPr lang="en-US" b="1" dirty="0"/>
              <a:t>sentences</a:t>
            </a:r>
            <a:r>
              <a:rPr lang="en-US" dirty="0"/>
              <a:t> in the </a:t>
            </a:r>
            <a:r>
              <a:rPr lang="en-US" b="1" dirty="0"/>
              <a:t>representation language</a:t>
            </a:r>
          </a:p>
          <a:p>
            <a:pPr marL="342900" indent="-342900">
              <a:buFont typeface="Arial" panose="020B0604020202020204" pitchFamily="34" charset="0"/>
              <a:buChar char="•"/>
            </a:pPr>
            <a:r>
              <a:rPr lang="en-US" dirty="0"/>
              <a:t>Representation language has a </a:t>
            </a:r>
            <a:r>
              <a:rPr lang="en-US" b="1" dirty="0"/>
              <a:t>syntax </a:t>
            </a:r>
            <a:r>
              <a:rPr lang="en-US" dirty="0"/>
              <a:t>that specifies sentences that are well-formed</a:t>
            </a:r>
          </a:p>
          <a:p>
            <a:pPr marL="342900" indent="-342900">
              <a:buFont typeface="Arial" panose="020B0604020202020204" pitchFamily="34" charset="0"/>
              <a:buChar char="•"/>
            </a:pPr>
            <a:r>
              <a:rPr lang="en-US" dirty="0"/>
              <a:t>A logic defines the </a:t>
            </a:r>
            <a:r>
              <a:rPr lang="en-US" b="1" dirty="0"/>
              <a:t>semantics</a:t>
            </a:r>
            <a:r>
              <a:rPr lang="en-US" dirty="0"/>
              <a:t> of the sentences, which is their </a:t>
            </a:r>
            <a:r>
              <a:rPr lang="en-US" b="1" dirty="0"/>
              <a:t>meaning</a:t>
            </a:r>
          </a:p>
          <a:p>
            <a:pPr marL="342900" indent="-342900">
              <a:buFont typeface="Arial" panose="020B0604020202020204" pitchFamily="34" charset="0"/>
              <a:buChar char="•"/>
            </a:pPr>
            <a:r>
              <a:rPr lang="en-US" dirty="0"/>
              <a:t>The semantics defines the </a:t>
            </a:r>
            <a:r>
              <a:rPr lang="en-US" b="1" dirty="0"/>
              <a:t>truth </a:t>
            </a:r>
            <a:r>
              <a:rPr lang="en-US" dirty="0"/>
              <a:t>of each sentence with respect to a </a:t>
            </a:r>
            <a:r>
              <a:rPr lang="en-US" b="1" dirty="0"/>
              <a:t>possible world, </a:t>
            </a:r>
            <a:r>
              <a:rPr lang="en-US" dirty="0"/>
              <a:t>which we will often call a </a:t>
            </a:r>
            <a:r>
              <a:rPr lang="en-US" b="1" dirty="0"/>
              <a:t>model</a:t>
            </a:r>
            <a:r>
              <a:rPr lang="en-US" dirty="0"/>
              <a:t>.</a:t>
            </a:r>
          </a:p>
        </p:txBody>
      </p:sp>
    </p:spTree>
    <p:extLst>
      <p:ext uri="{BB962C8B-B14F-4D97-AF65-F5344CB8AC3E}">
        <p14:creationId xmlns:p14="http://schemas.microsoft.com/office/powerpoint/2010/main" val="4127731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5E34B-5932-3047-8BA2-7833C5699328}"/>
              </a:ext>
            </a:extLst>
          </p:cNvPr>
          <p:cNvSpPr>
            <a:spLocks noGrp="1"/>
          </p:cNvSpPr>
          <p:nvPr>
            <p:ph type="title"/>
          </p:nvPr>
        </p:nvSpPr>
        <p:spPr/>
        <p:txBody>
          <a:bodyPr/>
          <a:lstStyle/>
          <a:p>
            <a:r>
              <a:rPr lang="en-US" dirty="0"/>
              <a:t>Possible worlds and models</a:t>
            </a:r>
          </a:p>
        </p:txBody>
      </p:sp>
      <p:sp>
        <p:nvSpPr>
          <p:cNvPr id="3" name="Content Placeholder 2">
            <a:extLst>
              <a:ext uri="{FF2B5EF4-FFF2-40B4-BE49-F238E27FC236}">
                <a16:creationId xmlns:a16="http://schemas.microsoft.com/office/drawing/2014/main" id="{26C88B8E-B5E2-6C43-984D-DFD38E201824}"/>
              </a:ext>
            </a:extLst>
          </p:cNvPr>
          <p:cNvSpPr>
            <a:spLocks noGrp="1"/>
          </p:cNvSpPr>
          <p:nvPr>
            <p:ph idx="1"/>
          </p:nvPr>
        </p:nvSpPr>
        <p:spPr/>
        <p:txBody>
          <a:bodyPr/>
          <a:lstStyle/>
          <a:p>
            <a:pPr marL="342900" indent="-342900">
              <a:buFont typeface="Arial" panose="020B0604020202020204" pitchFamily="34" charset="0"/>
              <a:buChar char="•"/>
            </a:pPr>
            <a:r>
              <a:rPr lang="en-US" dirty="0"/>
              <a:t>Models are mathematical abstractions that have a fixed set of </a:t>
            </a:r>
            <a:r>
              <a:rPr lang="en-US" b="1" dirty="0"/>
              <a:t>truth values </a:t>
            </a:r>
            <a:r>
              <a:rPr lang="en-US" dirty="0"/>
              <a:t>which are </a:t>
            </a:r>
            <a:r>
              <a:rPr lang="en-US" b="1" dirty="0"/>
              <a:t>{true, false}</a:t>
            </a:r>
            <a:r>
              <a:rPr lang="en-US" dirty="0"/>
              <a:t> for each sentence.</a:t>
            </a:r>
          </a:p>
          <a:p>
            <a:pPr marL="342900" indent="-342900">
              <a:buFont typeface="Arial" panose="020B0604020202020204" pitchFamily="34" charset="0"/>
              <a:buChar char="•"/>
            </a:pPr>
            <a:r>
              <a:rPr lang="en-US" dirty="0"/>
              <a:t>If sentence 𝛂 is true in model </a:t>
            </a:r>
            <a:r>
              <a:rPr lang="en-US" b="1" dirty="0"/>
              <a:t>m</a:t>
            </a:r>
            <a:r>
              <a:rPr lang="en-US" dirty="0"/>
              <a:t> then we say </a:t>
            </a:r>
          </a:p>
          <a:p>
            <a:pPr marL="1028700" lvl="1" indent="-342900"/>
            <a:r>
              <a:rPr lang="en-US" b="1" dirty="0"/>
              <a:t>m </a:t>
            </a:r>
            <a:r>
              <a:rPr lang="en-US" dirty="0"/>
              <a:t>satisfies 𝛂, or</a:t>
            </a:r>
          </a:p>
          <a:p>
            <a:pPr marL="1028700" lvl="1" indent="-342900"/>
            <a:r>
              <a:rPr lang="en-US" b="1" dirty="0"/>
              <a:t>m </a:t>
            </a:r>
            <a:r>
              <a:rPr lang="en-US" dirty="0"/>
              <a:t>is a model of 𝛂</a:t>
            </a:r>
          </a:p>
          <a:p>
            <a:pPr marL="342900" indent="-342900">
              <a:buFont typeface="Arial" panose="020B0604020202020204" pitchFamily="34" charset="0"/>
              <a:buChar char="•"/>
            </a:pPr>
            <a:r>
              <a:rPr lang="en-US" dirty="0"/>
              <a:t>We use the notation </a:t>
            </a:r>
            <a:r>
              <a:rPr lang="en-US" b="1" dirty="0"/>
              <a:t>M(𝛂)</a:t>
            </a:r>
            <a:r>
              <a:rPr lang="en-US" dirty="0"/>
              <a:t> to mean the </a:t>
            </a:r>
            <a:r>
              <a:rPr lang="en-US" b="1" dirty="0"/>
              <a:t>set of all models</a:t>
            </a:r>
            <a:r>
              <a:rPr lang="en-US" dirty="0"/>
              <a:t> of 𝛂. </a:t>
            </a:r>
          </a:p>
          <a:p>
            <a:pPr marL="342900" indent="-342900">
              <a:buFont typeface="Arial" panose="020B0604020202020204" pitchFamily="34" charset="0"/>
              <a:buChar char="•"/>
            </a:pPr>
            <a:endParaRPr lang="en-US" dirty="0"/>
          </a:p>
          <a:p>
            <a:r>
              <a:rPr lang="en-US" dirty="0"/>
              <a:t>For instance, 𝛂 could be a sentence that means “there is no pit in [2,2]”.  In that case, </a:t>
            </a:r>
            <a:r>
              <a:rPr lang="en-US" b="1" dirty="0"/>
              <a:t>M(𝛂)</a:t>
            </a:r>
            <a:r>
              <a:rPr lang="en-US" dirty="0"/>
              <a:t> would be all instances of </a:t>
            </a:r>
            <a:r>
              <a:rPr lang="en-US" dirty="0" err="1"/>
              <a:t>Wampa</a:t>
            </a:r>
            <a:r>
              <a:rPr lang="en-US" dirty="0"/>
              <a:t> World where [2,2] doesn’t have a pit.</a:t>
            </a:r>
          </a:p>
        </p:txBody>
      </p:sp>
    </p:spTree>
    <p:extLst>
      <p:ext uri="{BB962C8B-B14F-4D97-AF65-F5344CB8AC3E}">
        <p14:creationId xmlns:p14="http://schemas.microsoft.com/office/powerpoint/2010/main" val="1984157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1E2C8-5C27-C448-9468-314545166C8C}"/>
              </a:ext>
            </a:extLst>
          </p:cNvPr>
          <p:cNvSpPr>
            <a:spLocks noGrp="1"/>
          </p:cNvSpPr>
          <p:nvPr>
            <p:ph type="title"/>
          </p:nvPr>
        </p:nvSpPr>
        <p:spPr/>
        <p:txBody>
          <a:bodyPr/>
          <a:lstStyle/>
          <a:p>
            <a:r>
              <a:rPr lang="en-US" dirty="0"/>
              <a:t>Logical Entailment</a:t>
            </a:r>
          </a:p>
        </p:txBody>
      </p:sp>
      <p:sp>
        <p:nvSpPr>
          <p:cNvPr id="3" name="Content Placeholder 2">
            <a:extLst>
              <a:ext uri="{FF2B5EF4-FFF2-40B4-BE49-F238E27FC236}">
                <a16:creationId xmlns:a16="http://schemas.microsoft.com/office/drawing/2014/main" id="{4BAE2CEB-B4E1-EA42-86FD-7DD1E73C9458}"/>
              </a:ext>
            </a:extLst>
          </p:cNvPr>
          <p:cNvSpPr>
            <a:spLocks noGrp="1"/>
          </p:cNvSpPr>
          <p:nvPr>
            <p:ph idx="1"/>
          </p:nvPr>
        </p:nvSpPr>
        <p:spPr/>
        <p:txBody>
          <a:bodyPr/>
          <a:lstStyle/>
          <a:p>
            <a:r>
              <a:rPr lang="en-US" dirty="0"/>
              <a:t>Once we have a notion of truth, we can start to define </a:t>
            </a:r>
            <a:r>
              <a:rPr lang="en-US" b="1" dirty="0"/>
              <a:t>logical reasoning</a:t>
            </a:r>
            <a:r>
              <a:rPr lang="en-US" dirty="0"/>
              <a:t>. Logical reasoning involves the </a:t>
            </a:r>
            <a:r>
              <a:rPr lang="en-US" b="1" dirty="0"/>
              <a:t>entailment </a:t>
            </a:r>
            <a:r>
              <a:rPr lang="en-US" dirty="0"/>
              <a:t>relation between sentence. </a:t>
            </a:r>
          </a:p>
          <a:p>
            <a:r>
              <a:rPr lang="en-US" dirty="0"/>
              <a:t>In plain English, entailment is the idea that a sentence </a:t>
            </a:r>
            <a:r>
              <a:rPr lang="en-US" b="1" dirty="0"/>
              <a:t>follows logically</a:t>
            </a:r>
            <a:r>
              <a:rPr lang="en-US" dirty="0"/>
              <a:t> from another sentence. </a:t>
            </a:r>
          </a:p>
          <a:p>
            <a:r>
              <a:rPr lang="en-US" dirty="0"/>
              <a:t>To write sentence 𝛂 entails sentence </a:t>
            </a:r>
            <a:r>
              <a:rPr lang="en-US" b="1" dirty="0"/>
              <a:t>β </a:t>
            </a:r>
            <a:r>
              <a:rPr lang="en-US" dirty="0"/>
              <a:t>in mathematical notation we use the </a:t>
            </a:r>
            <a:r>
              <a:rPr lang="en-US" b="1" dirty="0"/>
              <a:t>⊨ symbol:</a:t>
            </a:r>
            <a:endParaRPr lang="en-US" dirty="0"/>
          </a:p>
          <a:p>
            <a:r>
              <a:rPr lang="en-US" dirty="0"/>
              <a:t>	𝛂</a:t>
            </a:r>
            <a:r>
              <a:rPr lang="en-US" b="1" dirty="0"/>
              <a:t>⊨β</a:t>
            </a:r>
          </a:p>
          <a:p>
            <a:r>
              <a:rPr lang="en-US" dirty="0"/>
              <a:t>The definition is</a:t>
            </a:r>
          </a:p>
          <a:p>
            <a:r>
              <a:rPr lang="en-US" dirty="0"/>
              <a:t>	𝛂</a:t>
            </a:r>
            <a:r>
              <a:rPr lang="en-US" b="1" dirty="0"/>
              <a:t>⊨β </a:t>
            </a:r>
            <a:r>
              <a:rPr lang="en-US" dirty="0"/>
              <a:t> if and only if </a:t>
            </a:r>
            <a:r>
              <a:rPr lang="en-US" b="1" dirty="0"/>
              <a:t>M(</a:t>
            </a:r>
            <a:r>
              <a:rPr lang="en-US" dirty="0"/>
              <a:t>𝛂)</a:t>
            </a:r>
            <a:r>
              <a:rPr lang="en-US" b="1" dirty="0"/>
              <a:t> ⊆ M(β)</a:t>
            </a:r>
          </a:p>
          <a:p>
            <a:endParaRPr lang="en-US" dirty="0"/>
          </a:p>
          <a:p>
            <a:r>
              <a:rPr lang="en-US" dirty="0"/>
              <a:t>This means that 𝛂</a:t>
            </a:r>
            <a:r>
              <a:rPr lang="en-US" b="1" dirty="0"/>
              <a:t> </a:t>
            </a:r>
            <a:r>
              <a:rPr lang="en-US" dirty="0"/>
              <a:t>is more specific, or stronger than, </a:t>
            </a:r>
            <a:r>
              <a:rPr lang="en-US" b="1" dirty="0"/>
              <a:t>β.  </a:t>
            </a:r>
            <a:r>
              <a:rPr lang="en-US" dirty="0"/>
              <a:t>For instances, </a:t>
            </a:r>
            <a:r>
              <a:rPr lang="en-US" b="1" dirty="0"/>
              <a:t>β </a:t>
            </a:r>
            <a:r>
              <a:rPr lang="en-US" dirty="0"/>
              <a:t>could mean that “The agent is a robot” and 𝛂 could mean “The agent is an </a:t>
            </a:r>
            <a:r>
              <a:rPr lang="en-US" dirty="0" err="1"/>
              <a:t>astromech</a:t>
            </a:r>
            <a:r>
              <a:rPr lang="en-US" dirty="0"/>
              <a:t>”.</a:t>
            </a:r>
          </a:p>
          <a:p>
            <a:endParaRPr lang="en-US" dirty="0"/>
          </a:p>
        </p:txBody>
      </p:sp>
    </p:spTree>
    <p:extLst>
      <p:ext uri="{BB962C8B-B14F-4D97-AF65-F5344CB8AC3E}">
        <p14:creationId xmlns:p14="http://schemas.microsoft.com/office/powerpoint/2010/main" val="792537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Knowledge Base</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The KB can be thought of as a set of sentences.  </a:t>
            </a:r>
          </a:p>
          <a:p>
            <a:r>
              <a:rPr lang="en-US" dirty="0"/>
              <a:t>𝛂</a:t>
            </a:r>
            <a:r>
              <a:rPr lang="en-US" b="1" baseline="-25000" dirty="0"/>
              <a:t>1</a:t>
            </a:r>
            <a:r>
              <a:rPr lang="en-US" dirty="0"/>
              <a:t> </a:t>
            </a:r>
            <a:r>
              <a:rPr lang="en-US" b="1" dirty="0"/>
              <a:t>= </a:t>
            </a:r>
            <a:r>
              <a:rPr lang="en-US" dirty="0"/>
              <a:t>“There is no pit in [1,2]” </a:t>
            </a:r>
          </a:p>
          <a:p>
            <a:r>
              <a:rPr lang="en-US" dirty="0"/>
              <a:t>𝛂</a:t>
            </a:r>
            <a:r>
              <a:rPr lang="en-US" b="1" baseline="-25000" dirty="0"/>
              <a:t>2</a:t>
            </a:r>
            <a:r>
              <a:rPr lang="en-US" dirty="0"/>
              <a:t> </a:t>
            </a:r>
            <a:r>
              <a:rPr lang="en-US" b="1" dirty="0"/>
              <a:t>= </a:t>
            </a:r>
            <a:r>
              <a:rPr lang="en-US" dirty="0"/>
              <a:t>“There is a pit in [3,1]”</a:t>
            </a:r>
          </a:p>
          <a:p>
            <a:r>
              <a:rPr lang="en-US" dirty="0"/>
              <a:t>𝛂</a:t>
            </a:r>
            <a:r>
              <a:rPr lang="en-US" b="1" baseline="-25000" dirty="0"/>
              <a:t>3</a:t>
            </a:r>
            <a:r>
              <a:rPr lang="en-US" dirty="0"/>
              <a:t> </a:t>
            </a:r>
            <a:r>
              <a:rPr lang="en-US" b="1" dirty="0"/>
              <a:t>= </a:t>
            </a:r>
            <a:r>
              <a:rPr lang="en-US" dirty="0"/>
              <a:t>“There is a </a:t>
            </a:r>
            <a:r>
              <a:rPr lang="en-US" dirty="0" err="1"/>
              <a:t>wampa</a:t>
            </a:r>
            <a:r>
              <a:rPr lang="en-US" dirty="0"/>
              <a:t> in [1,3]”</a:t>
            </a:r>
            <a:endParaRPr lang="en-US" b="1" dirty="0"/>
          </a:p>
          <a:p>
            <a:r>
              <a:rPr lang="en-US" b="1" dirty="0"/>
              <a:t>The KB is false </a:t>
            </a:r>
            <a:r>
              <a:rPr lang="en-US" dirty="0"/>
              <a:t>in models that contradict what the agent knows.  For example, the KB is false in any model </a:t>
            </a:r>
            <a:r>
              <a:rPr lang="en-US" b="1" dirty="0"/>
              <a:t>m </a:t>
            </a:r>
            <a:r>
              <a:rPr lang="en-US" dirty="0"/>
              <a:t>where [1,2] contains a pit. </a:t>
            </a:r>
          </a:p>
          <a:p>
            <a:r>
              <a:rPr lang="en-US" b="1" dirty="0"/>
              <a:t>Possible Worlds </a:t>
            </a:r>
            <a:r>
              <a:rPr lang="en-US" dirty="0"/>
              <a:t>is the process of enumerating all Possible Worlds that are compatible with the KB. </a:t>
            </a:r>
            <a:r>
              <a:rPr lang="en-US" b="1" dirty="0"/>
              <a:t>M(</a:t>
            </a:r>
            <a:r>
              <a:rPr lang="en-US" dirty="0"/>
              <a:t>KB)</a:t>
            </a:r>
            <a:r>
              <a:rPr lang="en-US" b="1" dirty="0"/>
              <a:t> ⊆ M(</a:t>
            </a:r>
            <a:r>
              <a:rPr lang="en-US" dirty="0"/>
              <a:t>𝛂</a:t>
            </a:r>
            <a:r>
              <a:rPr lang="en-US" b="1" baseline="-25000" dirty="0"/>
              <a:t>1</a:t>
            </a:r>
            <a:r>
              <a:rPr lang="en-US" dirty="0"/>
              <a:t> </a:t>
            </a:r>
            <a:r>
              <a:rPr lang="en-US" b="1" dirty="0"/>
              <a:t>)</a:t>
            </a:r>
          </a:p>
          <a:p>
            <a:endParaRPr lang="en-US" dirty="0"/>
          </a:p>
          <a:p>
            <a:endParaRPr lang="en-US"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6" name="Group 5">
            <a:extLst>
              <a:ext uri="{FF2B5EF4-FFF2-40B4-BE49-F238E27FC236}">
                <a16:creationId xmlns:a16="http://schemas.microsoft.com/office/drawing/2014/main" id="{ABF2022C-3EFA-7842-8BCD-68E296F91F17}"/>
              </a:ext>
            </a:extLst>
          </p:cNvPr>
          <p:cNvGrpSpPr/>
          <p:nvPr/>
        </p:nvGrpSpPr>
        <p:grpSpPr>
          <a:xfrm>
            <a:off x="6288506" y="1009755"/>
            <a:ext cx="5740778" cy="5032375"/>
            <a:chOff x="6288506" y="1009755"/>
            <a:chExt cx="5740778" cy="5032375"/>
          </a:xfrm>
        </p:grpSpPr>
        <p:grpSp>
          <p:nvGrpSpPr>
            <p:cNvPr id="35" name="Group 34">
              <a:extLst>
                <a:ext uri="{FF2B5EF4-FFF2-40B4-BE49-F238E27FC236}">
                  <a16:creationId xmlns:a16="http://schemas.microsoft.com/office/drawing/2014/main" id="{C925126F-6D31-4F4C-8F1B-9D76CD4300A7}"/>
                </a:ext>
              </a:extLst>
            </p:cNvPr>
            <p:cNvGrpSpPr/>
            <p:nvPr/>
          </p:nvGrpSpPr>
          <p:grpSpPr>
            <a:xfrm>
              <a:off x="6288506" y="1009755"/>
              <a:ext cx="5740778" cy="5032375"/>
              <a:chOff x="6456556" y="1825625"/>
              <a:chExt cx="4143414" cy="3632123"/>
            </a:xfrm>
          </p:grpSpPr>
          <p:sp>
            <p:nvSpPr>
              <p:cNvPr id="36" name="Rectangle 35">
                <a:extLst>
                  <a:ext uri="{FF2B5EF4-FFF2-40B4-BE49-F238E27FC236}">
                    <a16:creationId xmlns:a16="http://schemas.microsoft.com/office/drawing/2014/main" id="{F0D54C61-81FB-1947-8B62-58EB4784CA9B}"/>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EC7AC4BE-12B5-8B40-B409-EF4356BAD08B}"/>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FEA5CA8E-4A4E-E04C-9056-EEF6040BAD1B}"/>
                  </a:ext>
                </a:extLst>
              </p:cNvPr>
              <p:cNvSpPr/>
              <p:nvPr/>
            </p:nvSpPr>
            <p:spPr>
              <a:xfrm>
                <a:off x="7370956" y="1825625"/>
                <a:ext cx="914400" cy="892595"/>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3A7FA94B-2E9B-594D-9ACF-22AC4B3EBEFB}"/>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1737429-6A1B-4D48-995C-AC7E711DA62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43" name="Rectangle 42">
                <a:extLst>
                  <a:ext uri="{FF2B5EF4-FFF2-40B4-BE49-F238E27FC236}">
                    <a16:creationId xmlns:a16="http://schemas.microsoft.com/office/drawing/2014/main" id="{DE4D82A5-C441-B140-BBE9-7507557C8ED8}"/>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F3E2024-4AA4-7E4A-A612-BE04ADB826F7}"/>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C293F5A-E0AA-F444-B46F-A63D7B3AB36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DB9BEC05-A42F-6B4D-941C-876FD46E80E4}"/>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75EE316-46FA-A345-B1AE-FD063A8D62A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EC65B41-B576-B84B-A868-F35A1728D3B2}"/>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1C36FD7-FF18-334A-B3F2-55AC882F47EB}"/>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592FB4B5-2222-7545-B3F9-ADD6BE885113}"/>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0" name="Rectangle 9">
            <a:extLst>
              <a:ext uri="{FF2B5EF4-FFF2-40B4-BE49-F238E27FC236}">
                <a16:creationId xmlns:a16="http://schemas.microsoft.com/office/drawing/2014/main" id="{7ECA7F1F-0ACF-1B40-96B2-A3BA31D9331A}"/>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60" name="Rectangle 59">
            <a:extLst>
              <a:ext uri="{FF2B5EF4-FFF2-40B4-BE49-F238E27FC236}">
                <a16:creationId xmlns:a16="http://schemas.microsoft.com/office/drawing/2014/main" id="{ECC0F5A9-ED4A-A74C-9241-F8CA3CCEE646}"/>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62" name="Rectangle 61">
            <a:extLst>
              <a:ext uri="{FF2B5EF4-FFF2-40B4-BE49-F238E27FC236}">
                <a16:creationId xmlns:a16="http://schemas.microsoft.com/office/drawing/2014/main" id="{FE2A6B55-DAE9-7149-85C2-4B8534E258D3}"/>
              </a:ext>
            </a:extLst>
          </p:cNvPr>
          <p:cNvSpPr/>
          <p:nvPr/>
        </p:nvSpPr>
        <p:spPr>
          <a:xfrm>
            <a:off x="6505612" y="5223598"/>
            <a:ext cx="901209" cy="369332"/>
          </a:xfrm>
          <a:prstGeom prst="rect">
            <a:avLst/>
          </a:prstGeom>
        </p:spPr>
        <p:txBody>
          <a:bodyPr wrap="none">
            <a:spAutoFit/>
          </a:bodyPr>
          <a:lstStyle/>
          <a:p>
            <a:r>
              <a:rPr lang="en-US" dirty="0">
                <a:solidFill>
                  <a:schemeClr val="bg1"/>
                </a:solidFill>
              </a:rPr>
              <a:t>Visited</a:t>
            </a:r>
          </a:p>
        </p:txBody>
      </p:sp>
      <p:sp>
        <p:nvSpPr>
          <p:cNvPr id="65" name="Rectangle 64">
            <a:extLst>
              <a:ext uri="{FF2B5EF4-FFF2-40B4-BE49-F238E27FC236}">
                <a16:creationId xmlns:a16="http://schemas.microsoft.com/office/drawing/2014/main" id="{31C31207-634A-0F47-B7DA-AB1198C38258}"/>
              </a:ext>
            </a:extLst>
          </p:cNvPr>
          <p:cNvSpPr/>
          <p:nvPr/>
        </p:nvSpPr>
        <p:spPr>
          <a:xfrm>
            <a:off x="6438489" y="3962837"/>
            <a:ext cx="901209" cy="369332"/>
          </a:xfrm>
          <a:prstGeom prst="rect">
            <a:avLst/>
          </a:prstGeom>
        </p:spPr>
        <p:txBody>
          <a:bodyPr wrap="none">
            <a:spAutoFit/>
          </a:bodyPr>
          <a:lstStyle/>
          <a:p>
            <a:r>
              <a:rPr lang="en-US" dirty="0">
                <a:solidFill>
                  <a:schemeClr val="bg1"/>
                </a:solidFill>
              </a:rPr>
              <a:t>Visited</a:t>
            </a:r>
          </a:p>
        </p:txBody>
      </p:sp>
      <p:pic>
        <p:nvPicPr>
          <p:cNvPr id="12290" name="Picture 2" descr="How to Draw R2-D2 from Star Wars - Really Easy Drawing Tutorial">
            <a:extLst>
              <a:ext uri="{FF2B5EF4-FFF2-40B4-BE49-F238E27FC236}">
                <a16:creationId xmlns:a16="http://schemas.microsoft.com/office/drawing/2014/main" id="{B8047056-18EF-6447-992A-4971B3589E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2977" y="2653431"/>
            <a:ext cx="866353" cy="863754"/>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098A23E3-4F48-B642-A769-5F12B5824EEC}"/>
              </a:ext>
            </a:extLst>
          </p:cNvPr>
          <p:cNvSpPr/>
          <p:nvPr/>
        </p:nvSpPr>
        <p:spPr>
          <a:xfrm>
            <a:off x="8298139" y="3521286"/>
            <a:ext cx="505267" cy="369332"/>
          </a:xfrm>
          <a:prstGeom prst="rect">
            <a:avLst/>
          </a:prstGeom>
        </p:spPr>
        <p:txBody>
          <a:bodyPr wrap="none">
            <a:spAutoFit/>
          </a:bodyPr>
          <a:lstStyle/>
          <a:p>
            <a:r>
              <a:rPr lang="en-US" dirty="0">
                <a:solidFill>
                  <a:schemeClr val="bg1"/>
                </a:solidFill>
              </a:rPr>
              <a:t>OK</a:t>
            </a:r>
          </a:p>
        </p:txBody>
      </p:sp>
      <p:sp>
        <p:nvSpPr>
          <p:cNvPr id="59" name="Rectangle 58">
            <a:extLst>
              <a:ext uri="{FF2B5EF4-FFF2-40B4-BE49-F238E27FC236}">
                <a16:creationId xmlns:a16="http://schemas.microsoft.com/office/drawing/2014/main" id="{39FBEEFF-207B-F04F-A287-17C25DA1848F}"/>
              </a:ext>
            </a:extLst>
          </p:cNvPr>
          <p:cNvSpPr/>
          <p:nvPr/>
        </p:nvSpPr>
        <p:spPr>
          <a:xfrm>
            <a:off x="7672432" y="5223598"/>
            <a:ext cx="901209" cy="369332"/>
          </a:xfrm>
          <a:prstGeom prst="rect">
            <a:avLst/>
          </a:prstGeom>
        </p:spPr>
        <p:txBody>
          <a:bodyPr wrap="none">
            <a:spAutoFit/>
          </a:bodyPr>
          <a:lstStyle/>
          <a:p>
            <a:r>
              <a:rPr lang="en-US" dirty="0">
                <a:solidFill>
                  <a:schemeClr val="bg1"/>
                </a:solidFill>
              </a:rPr>
              <a:t>Visited</a:t>
            </a:r>
          </a:p>
        </p:txBody>
      </p:sp>
      <p:sp>
        <p:nvSpPr>
          <p:cNvPr id="64" name="Rectangle 63">
            <a:extLst>
              <a:ext uri="{FF2B5EF4-FFF2-40B4-BE49-F238E27FC236}">
                <a16:creationId xmlns:a16="http://schemas.microsoft.com/office/drawing/2014/main" id="{79762ADB-CE78-254C-BAEE-168A02765B9E}"/>
              </a:ext>
            </a:extLst>
          </p:cNvPr>
          <p:cNvSpPr/>
          <p:nvPr/>
        </p:nvSpPr>
        <p:spPr>
          <a:xfrm>
            <a:off x="9565056" y="3540890"/>
            <a:ext cx="505267" cy="369332"/>
          </a:xfrm>
          <a:prstGeom prst="rect">
            <a:avLst/>
          </a:prstGeom>
        </p:spPr>
        <p:txBody>
          <a:bodyPr wrap="none">
            <a:spAutoFit/>
          </a:bodyPr>
          <a:lstStyle/>
          <a:p>
            <a:r>
              <a:rPr lang="en-US" dirty="0">
                <a:solidFill>
                  <a:schemeClr val="bg1"/>
                </a:solidFill>
              </a:rPr>
              <a:t>OK</a:t>
            </a:r>
          </a:p>
        </p:txBody>
      </p:sp>
      <p:sp>
        <p:nvSpPr>
          <p:cNvPr id="61" name="Rectangle 60">
            <a:extLst>
              <a:ext uri="{FF2B5EF4-FFF2-40B4-BE49-F238E27FC236}">
                <a16:creationId xmlns:a16="http://schemas.microsoft.com/office/drawing/2014/main" id="{B52FFD5D-F7A5-0240-B574-E2DD2521464B}"/>
              </a:ext>
            </a:extLst>
          </p:cNvPr>
          <p:cNvSpPr/>
          <p:nvPr/>
        </p:nvSpPr>
        <p:spPr>
          <a:xfrm>
            <a:off x="7688024" y="3952465"/>
            <a:ext cx="901209" cy="369332"/>
          </a:xfrm>
          <a:prstGeom prst="rect">
            <a:avLst/>
          </a:prstGeom>
        </p:spPr>
        <p:txBody>
          <a:bodyPr wrap="none">
            <a:spAutoFit/>
          </a:bodyPr>
          <a:lstStyle/>
          <a:p>
            <a:r>
              <a:rPr lang="en-US" dirty="0">
                <a:solidFill>
                  <a:schemeClr val="bg1"/>
                </a:solidFill>
              </a:rPr>
              <a:t>Visited</a:t>
            </a:r>
          </a:p>
        </p:txBody>
      </p:sp>
      <p:sp>
        <p:nvSpPr>
          <p:cNvPr id="69" name="Rectangle 68">
            <a:extLst>
              <a:ext uri="{FF2B5EF4-FFF2-40B4-BE49-F238E27FC236}">
                <a16:creationId xmlns:a16="http://schemas.microsoft.com/office/drawing/2014/main" id="{F4B62BD6-1245-D341-BFF6-FA26B4BCF5A3}"/>
              </a:ext>
            </a:extLst>
          </p:cNvPr>
          <p:cNvSpPr/>
          <p:nvPr/>
        </p:nvSpPr>
        <p:spPr>
          <a:xfrm>
            <a:off x="7561450" y="2237972"/>
            <a:ext cx="1266918" cy="1266918"/>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B36EFFBD-EF1D-CF44-973B-70EDA620C675}"/>
              </a:ext>
            </a:extLst>
          </p:cNvPr>
          <p:cNvSpPr/>
          <p:nvPr/>
        </p:nvSpPr>
        <p:spPr>
          <a:xfrm>
            <a:off x="7555423" y="2541206"/>
            <a:ext cx="925253" cy="369332"/>
          </a:xfrm>
          <a:prstGeom prst="rect">
            <a:avLst/>
          </a:prstGeom>
        </p:spPr>
        <p:txBody>
          <a:bodyPr wrap="none">
            <a:spAutoFit/>
          </a:bodyPr>
          <a:lstStyle/>
          <a:p>
            <a:r>
              <a:rPr lang="en-US" dirty="0">
                <a:solidFill>
                  <a:schemeClr val="bg1"/>
                </a:solidFill>
              </a:rPr>
              <a:t>Breeze</a:t>
            </a:r>
          </a:p>
        </p:txBody>
      </p:sp>
      <p:sp>
        <p:nvSpPr>
          <p:cNvPr id="71" name="Rectangle 70">
            <a:extLst>
              <a:ext uri="{FF2B5EF4-FFF2-40B4-BE49-F238E27FC236}">
                <a16:creationId xmlns:a16="http://schemas.microsoft.com/office/drawing/2014/main" id="{8C3ECB60-3138-B64C-9969-9381B3FDF1DB}"/>
              </a:ext>
            </a:extLst>
          </p:cNvPr>
          <p:cNvSpPr/>
          <p:nvPr/>
        </p:nvSpPr>
        <p:spPr>
          <a:xfrm>
            <a:off x="8298139" y="2250854"/>
            <a:ext cx="505267" cy="369332"/>
          </a:xfrm>
          <a:prstGeom prst="rect">
            <a:avLst/>
          </a:prstGeom>
        </p:spPr>
        <p:txBody>
          <a:bodyPr wrap="none">
            <a:spAutoFit/>
          </a:bodyPr>
          <a:lstStyle/>
          <a:p>
            <a:r>
              <a:rPr lang="en-US" dirty="0">
                <a:solidFill>
                  <a:schemeClr val="bg1"/>
                </a:solidFill>
              </a:rPr>
              <a:t>OK</a:t>
            </a:r>
          </a:p>
        </p:txBody>
      </p:sp>
      <p:sp>
        <p:nvSpPr>
          <p:cNvPr id="72" name="Rectangle 71">
            <a:extLst>
              <a:ext uri="{FF2B5EF4-FFF2-40B4-BE49-F238E27FC236}">
                <a16:creationId xmlns:a16="http://schemas.microsoft.com/office/drawing/2014/main" id="{353C174F-2A33-DB40-971D-D0B73953254F}"/>
              </a:ext>
            </a:extLst>
          </p:cNvPr>
          <p:cNvSpPr/>
          <p:nvPr/>
        </p:nvSpPr>
        <p:spPr>
          <a:xfrm>
            <a:off x="7509374" y="2248658"/>
            <a:ext cx="915635" cy="369332"/>
          </a:xfrm>
          <a:prstGeom prst="rect">
            <a:avLst/>
          </a:prstGeom>
        </p:spPr>
        <p:txBody>
          <a:bodyPr wrap="none">
            <a:spAutoFit/>
          </a:bodyPr>
          <a:lstStyle/>
          <a:p>
            <a:r>
              <a:rPr lang="en-US" dirty="0">
                <a:solidFill>
                  <a:schemeClr val="bg1"/>
                </a:solidFill>
              </a:rPr>
              <a:t>Stench</a:t>
            </a:r>
            <a:endParaRPr lang="en-US" dirty="0"/>
          </a:p>
        </p:txBody>
      </p:sp>
      <p:sp>
        <p:nvSpPr>
          <p:cNvPr id="30" name="Rectangle 29">
            <a:extLst>
              <a:ext uri="{FF2B5EF4-FFF2-40B4-BE49-F238E27FC236}">
                <a16:creationId xmlns:a16="http://schemas.microsoft.com/office/drawing/2014/main" id="{47604E13-6A33-B947-8A55-365C0C512553}"/>
              </a:ext>
            </a:extLst>
          </p:cNvPr>
          <p:cNvSpPr/>
          <p:nvPr/>
        </p:nvSpPr>
        <p:spPr>
          <a:xfrm>
            <a:off x="7841548" y="1463184"/>
            <a:ext cx="562975" cy="369332"/>
          </a:xfrm>
          <a:prstGeom prst="rect">
            <a:avLst/>
          </a:prstGeom>
        </p:spPr>
        <p:txBody>
          <a:bodyPr wrap="none">
            <a:spAutoFit/>
          </a:bodyPr>
          <a:lstStyle/>
          <a:p>
            <a:r>
              <a:rPr lang="en-US" dirty="0">
                <a:solidFill>
                  <a:schemeClr val="bg1"/>
                </a:solidFill>
              </a:rPr>
              <a:t>Pit?</a:t>
            </a:r>
            <a:endParaRPr lang="en-US" dirty="0"/>
          </a:p>
        </p:txBody>
      </p:sp>
      <p:sp>
        <p:nvSpPr>
          <p:cNvPr id="73" name="Rectangle 72">
            <a:extLst>
              <a:ext uri="{FF2B5EF4-FFF2-40B4-BE49-F238E27FC236}">
                <a16:creationId xmlns:a16="http://schemas.microsoft.com/office/drawing/2014/main" id="{0DCC1C25-30AC-4240-8E4A-DD79A889B77E}"/>
              </a:ext>
            </a:extLst>
          </p:cNvPr>
          <p:cNvSpPr/>
          <p:nvPr/>
        </p:nvSpPr>
        <p:spPr>
          <a:xfrm>
            <a:off x="9109129" y="2653431"/>
            <a:ext cx="562975" cy="369332"/>
          </a:xfrm>
          <a:prstGeom prst="rect">
            <a:avLst/>
          </a:prstGeom>
        </p:spPr>
        <p:txBody>
          <a:bodyPr wrap="none">
            <a:spAutoFit/>
          </a:bodyPr>
          <a:lstStyle/>
          <a:p>
            <a:r>
              <a:rPr lang="en-US" dirty="0">
                <a:solidFill>
                  <a:schemeClr val="bg1"/>
                </a:solidFill>
              </a:rPr>
              <a:t>Pit?</a:t>
            </a:r>
            <a:endParaRPr lang="en-US" dirty="0"/>
          </a:p>
        </p:txBody>
      </p:sp>
    </p:spTree>
    <p:extLst>
      <p:ext uri="{BB962C8B-B14F-4D97-AF65-F5344CB8AC3E}">
        <p14:creationId xmlns:p14="http://schemas.microsoft.com/office/powerpoint/2010/main" val="326489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30" grpId="0"/>
      <p:bldP spid="7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7A31-F42D-214A-977A-41FD872C47B0}"/>
              </a:ext>
            </a:extLst>
          </p:cNvPr>
          <p:cNvSpPr>
            <a:spLocks noGrp="1"/>
          </p:cNvSpPr>
          <p:nvPr>
            <p:ph type="title"/>
          </p:nvPr>
        </p:nvSpPr>
        <p:spPr/>
        <p:txBody>
          <a:bodyPr/>
          <a:lstStyle/>
          <a:p>
            <a:r>
              <a:rPr lang="en-US" dirty="0"/>
              <a:t>Logical inference</a:t>
            </a:r>
          </a:p>
        </p:txBody>
      </p:sp>
      <p:sp>
        <p:nvSpPr>
          <p:cNvPr id="5" name="Content Placeholder 4">
            <a:extLst>
              <a:ext uri="{FF2B5EF4-FFF2-40B4-BE49-F238E27FC236}">
                <a16:creationId xmlns:a16="http://schemas.microsoft.com/office/drawing/2014/main" id="{956439E9-0B22-CE4D-8E4D-8ED33E624CC3}"/>
              </a:ext>
            </a:extLst>
          </p:cNvPr>
          <p:cNvSpPr>
            <a:spLocks noGrp="1"/>
          </p:cNvSpPr>
          <p:nvPr>
            <p:ph idx="1"/>
          </p:nvPr>
        </p:nvSpPr>
        <p:spPr/>
        <p:txBody>
          <a:bodyPr/>
          <a:lstStyle/>
          <a:p>
            <a:r>
              <a:rPr lang="en-US" dirty="0"/>
              <a:t>Entailment can be applied to derive conclusions, which is the process of </a:t>
            </a:r>
            <a:r>
              <a:rPr lang="en-US" b="1" dirty="0"/>
              <a:t>logical inference.</a:t>
            </a:r>
            <a:endParaRPr lang="en-US" dirty="0"/>
          </a:p>
          <a:p>
            <a:r>
              <a:rPr lang="en-US" dirty="0"/>
              <a:t>We can think about the consequences of a KB as a large set of additional sentences that are entailed given the sentences that have been added to the KB.</a:t>
            </a:r>
          </a:p>
          <a:p>
            <a:r>
              <a:rPr lang="en-US" dirty="0"/>
              <a:t>We would like to design </a:t>
            </a:r>
            <a:r>
              <a:rPr lang="en-US" b="1" dirty="0"/>
              <a:t>inference algorithms </a:t>
            </a:r>
            <a:r>
              <a:rPr lang="en-US" dirty="0"/>
              <a:t>to enumerate these sentences.  </a:t>
            </a:r>
          </a:p>
          <a:p>
            <a:r>
              <a:rPr lang="en-US" dirty="0"/>
              <a:t>When an inference algorithm </a:t>
            </a:r>
            <a:r>
              <a:rPr lang="en-US" b="1" dirty="0" err="1"/>
              <a:t>i</a:t>
            </a:r>
            <a:r>
              <a:rPr lang="en-US" dirty="0"/>
              <a:t> allows us to conclude that </a:t>
            </a:r>
            <a:r>
              <a:rPr lang="el-GR" dirty="0"/>
              <a:t>𝛂</a:t>
            </a:r>
            <a:r>
              <a:rPr lang="en-US" b="1" dirty="0"/>
              <a:t> </a:t>
            </a:r>
            <a:r>
              <a:rPr lang="en-US" dirty="0"/>
              <a:t>is true, then we write</a:t>
            </a:r>
          </a:p>
          <a:p>
            <a:r>
              <a:rPr lang="el-GR" dirty="0"/>
              <a:t>	</a:t>
            </a:r>
            <a:r>
              <a:rPr lang="en-US" b="1" dirty="0"/>
              <a:t>KB ⊢</a:t>
            </a:r>
            <a:r>
              <a:rPr lang="en-US" b="1" baseline="-25000" dirty="0" err="1"/>
              <a:t>i</a:t>
            </a:r>
            <a:r>
              <a:rPr lang="en-US" b="1" baseline="-25000" dirty="0"/>
              <a:t>  </a:t>
            </a:r>
            <a:r>
              <a:rPr lang="el-GR" dirty="0"/>
              <a:t>𝛂</a:t>
            </a:r>
            <a:endParaRPr lang="en-US" b="1" baseline="-25000" dirty="0"/>
          </a:p>
          <a:p>
            <a:r>
              <a:rPr lang="en-US" dirty="0"/>
              <a:t>“</a:t>
            </a:r>
            <a:r>
              <a:rPr lang="el-GR" dirty="0"/>
              <a:t>𝛂</a:t>
            </a:r>
            <a:r>
              <a:rPr lang="en-US" dirty="0"/>
              <a:t> is derived from </a:t>
            </a:r>
            <a:r>
              <a:rPr lang="en-US" b="1" dirty="0"/>
              <a:t>KB</a:t>
            </a:r>
            <a:r>
              <a:rPr lang="en-US" dirty="0"/>
              <a:t> by </a:t>
            </a:r>
            <a:r>
              <a:rPr lang="en-US" b="1" dirty="0" err="1"/>
              <a:t>i</a:t>
            </a:r>
            <a:r>
              <a:rPr lang="en-US" dirty="0"/>
              <a:t>”</a:t>
            </a:r>
            <a:endParaRPr lang="en-US" b="1" baseline="-25000" dirty="0"/>
          </a:p>
          <a:p>
            <a:endParaRPr lang="en-US" dirty="0"/>
          </a:p>
        </p:txBody>
      </p:sp>
    </p:spTree>
    <p:extLst>
      <p:ext uri="{BB962C8B-B14F-4D97-AF65-F5344CB8AC3E}">
        <p14:creationId xmlns:p14="http://schemas.microsoft.com/office/powerpoint/2010/main" val="865729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D9AF-D3C5-AE4E-8728-E6EA2E4403BE}"/>
              </a:ext>
            </a:extLst>
          </p:cNvPr>
          <p:cNvSpPr>
            <a:spLocks noGrp="1"/>
          </p:cNvSpPr>
          <p:nvPr>
            <p:ph type="title"/>
          </p:nvPr>
        </p:nvSpPr>
        <p:spPr/>
        <p:txBody>
          <a:bodyPr/>
          <a:lstStyle/>
          <a:p>
            <a:r>
              <a:rPr lang="en-US" dirty="0"/>
              <a:t>Propositional Logic</a:t>
            </a:r>
          </a:p>
        </p:txBody>
      </p:sp>
      <p:sp>
        <p:nvSpPr>
          <p:cNvPr id="3" name="Text Placeholder 2">
            <a:extLst>
              <a:ext uri="{FF2B5EF4-FFF2-40B4-BE49-F238E27FC236}">
                <a16:creationId xmlns:a16="http://schemas.microsoft.com/office/drawing/2014/main" id="{CF706DAA-C29B-3D4E-A1FA-78DB9B5CA6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8333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Propositional Logic</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b="1" dirty="0"/>
              <a:t>Atomic sentences </a:t>
            </a:r>
            <a:r>
              <a:rPr lang="en-US" dirty="0"/>
              <a:t>are represented with a single </a:t>
            </a:r>
            <a:r>
              <a:rPr lang="en-US" b="1" dirty="0"/>
              <a:t>propositional symbols</a:t>
            </a:r>
            <a:r>
              <a:rPr lang="en-US" dirty="0"/>
              <a:t>.</a:t>
            </a:r>
          </a:p>
          <a:p>
            <a:r>
              <a:rPr lang="en-US" dirty="0"/>
              <a:t>Propositional symbols </a:t>
            </a:r>
            <a:r>
              <a:rPr lang="en-US" b="1" dirty="0"/>
              <a:t>stand for a statement </a:t>
            </a:r>
            <a:r>
              <a:rPr lang="en-US" dirty="0"/>
              <a:t>that can be true or false.</a:t>
            </a:r>
          </a:p>
          <a:p>
            <a:endParaRPr lang="en-US" dirty="0"/>
          </a:p>
          <a:p>
            <a:r>
              <a:rPr lang="en-US" dirty="0"/>
              <a:t>For example, </a:t>
            </a:r>
            <a:r>
              <a:rPr lang="en-US" b="1" dirty="0"/>
              <a:t>W</a:t>
            </a:r>
            <a:r>
              <a:rPr lang="en-US" b="1" baseline="-25000" dirty="0"/>
              <a:t>1,3</a:t>
            </a:r>
            <a:r>
              <a:rPr lang="en-US" dirty="0"/>
              <a:t> is a propositional symbol that we choose to stand for </a:t>
            </a:r>
          </a:p>
          <a:p>
            <a:r>
              <a:rPr lang="en-US" dirty="0"/>
              <a:t>	“There is a </a:t>
            </a:r>
            <a:r>
              <a:rPr lang="en-US" dirty="0" err="1"/>
              <a:t>Wampa</a:t>
            </a:r>
            <a:r>
              <a:rPr lang="en-US" dirty="0"/>
              <a:t> at location [1,3]”</a:t>
            </a:r>
          </a:p>
          <a:p>
            <a:r>
              <a:rPr lang="en-US" dirty="0"/>
              <a:t>That statement can be true or false.</a:t>
            </a:r>
          </a:p>
          <a:p>
            <a:endParaRPr lang="en-US" dirty="0"/>
          </a:p>
          <a:p>
            <a:r>
              <a:rPr lang="en-US" dirty="0"/>
              <a:t>The symbol </a:t>
            </a:r>
            <a:r>
              <a:rPr lang="en-US" b="1" dirty="0" err="1"/>
              <a:t>FacingEast</a:t>
            </a:r>
            <a:r>
              <a:rPr lang="en-US" dirty="0"/>
              <a:t> could stand for “The agent is currently facing East”.</a:t>
            </a:r>
          </a:p>
        </p:txBody>
      </p:sp>
    </p:spTree>
    <p:extLst>
      <p:ext uri="{BB962C8B-B14F-4D97-AF65-F5344CB8AC3E}">
        <p14:creationId xmlns:p14="http://schemas.microsoft.com/office/powerpoint/2010/main" val="1883618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Propositional Logic</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b="1" dirty="0"/>
              <a:t>Complex sentences </a:t>
            </a:r>
            <a:r>
              <a:rPr lang="en-US" dirty="0"/>
              <a:t>are constructed from simpler ones using parentheses and </a:t>
            </a:r>
            <a:r>
              <a:rPr lang="en-US" b="1" dirty="0"/>
              <a:t>logical connectives</a:t>
            </a:r>
            <a:r>
              <a:rPr lang="en-US" dirty="0"/>
              <a:t>.</a:t>
            </a:r>
          </a:p>
          <a:p>
            <a:endParaRPr lang="en-US" dirty="0"/>
          </a:p>
          <a:p>
            <a:endParaRPr lang="en-US" dirty="0"/>
          </a:p>
        </p:txBody>
      </p:sp>
      <p:graphicFrame>
        <p:nvGraphicFramePr>
          <p:cNvPr id="4" name="Table 4">
            <a:extLst>
              <a:ext uri="{FF2B5EF4-FFF2-40B4-BE49-F238E27FC236}">
                <a16:creationId xmlns:a16="http://schemas.microsoft.com/office/drawing/2014/main" id="{25F99343-DA60-2644-986C-BEA1DF84147F}"/>
              </a:ext>
            </a:extLst>
          </p:cNvPr>
          <p:cNvGraphicFramePr>
            <a:graphicFrameLocks noGrp="1"/>
          </p:cNvGraphicFramePr>
          <p:nvPr>
            <p:extLst>
              <p:ext uri="{D42A27DB-BD31-4B8C-83A1-F6EECF244321}">
                <p14:modId xmlns:p14="http://schemas.microsoft.com/office/powerpoint/2010/main" val="2308736344"/>
              </p:ext>
            </p:extLst>
          </p:nvPr>
        </p:nvGraphicFramePr>
        <p:xfrm>
          <a:off x="1729492" y="2632945"/>
          <a:ext cx="8061583" cy="2768600"/>
        </p:xfrm>
        <a:graphic>
          <a:graphicData uri="http://schemas.openxmlformats.org/drawingml/2006/table">
            <a:tbl>
              <a:tblPr firstRow="1" bandRow="1">
                <a:tableStyleId>{5C22544A-7EE6-4342-B048-85BDC9FD1C3A}</a:tableStyleId>
              </a:tblPr>
              <a:tblGrid>
                <a:gridCol w="2370455">
                  <a:extLst>
                    <a:ext uri="{9D8B030D-6E8A-4147-A177-3AD203B41FA5}">
                      <a16:colId xmlns:a16="http://schemas.microsoft.com/office/drawing/2014/main" val="2279668422"/>
                    </a:ext>
                  </a:extLst>
                </a:gridCol>
                <a:gridCol w="5691128">
                  <a:extLst>
                    <a:ext uri="{9D8B030D-6E8A-4147-A177-3AD203B41FA5}">
                      <a16:colId xmlns:a16="http://schemas.microsoft.com/office/drawing/2014/main" val="4276623345"/>
                    </a:ext>
                  </a:extLst>
                </a:gridCol>
              </a:tblGrid>
              <a:tr h="370840">
                <a:tc>
                  <a:txBody>
                    <a:bodyPr/>
                    <a:lstStyle/>
                    <a:p>
                      <a:r>
                        <a:rPr lang="en-US" dirty="0"/>
                        <a:t>Logical Connective</a:t>
                      </a:r>
                    </a:p>
                  </a:txBody>
                  <a:tcPr/>
                </a:tc>
                <a:tc>
                  <a:txBody>
                    <a:bodyPr/>
                    <a:lstStyle/>
                    <a:p>
                      <a:r>
                        <a:rPr lang="en-US" dirty="0"/>
                        <a:t>Meaning</a:t>
                      </a:r>
                    </a:p>
                  </a:txBody>
                  <a:tcPr/>
                </a:tc>
                <a:extLst>
                  <a:ext uri="{0D108BD9-81ED-4DB2-BD59-A6C34878D82A}">
                    <a16:rowId xmlns:a16="http://schemas.microsoft.com/office/drawing/2014/main" val="4010172347"/>
                  </a:ext>
                </a:extLst>
              </a:tr>
              <a:tr h="370840">
                <a:tc>
                  <a:txBody>
                    <a:bodyPr/>
                    <a:lstStyle/>
                    <a:p>
                      <a:r>
                        <a:rPr lang="en-US" dirty="0"/>
                        <a:t>¬ (not)</a:t>
                      </a:r>
                    </a:p>
                  </a:txBody>
                  <a:tcPr/>
                </a:tc>
                <a:tc>
                  <a:txBody>
                    <a:bodyPr/>
                    <a:lstStyle/>
                    <a:p>
                      <a:r>
                        <a:rPr lang="en-US" b="1" dirty="0"/>
                        <a:t>¬W</a:t>
                      </a:r>
                      <a:r>
                        <a:rPr lang="en-US" b="1" baseline="-25000" dirty="0"/>
                        <a:t>1,3</a:t>
                      </a:r>
                      <a:r>
                        <a:rPr lang="en-US" baseline="-25000" dirty="0"/>
                        <a:t> </a:t>
                      </a:r>
                      <a:r>
                        <a:rPr lang="en-US" dirty="0"/>
                        <a:t>is the negation of </a:t>
                      </a:r>
                      <a:r>
                        <a:rPr lang="en-US" b="1" dirty="0"/>
                        <a:t>W</a:t>
                      </a:r>
                      <a:r>
                        <a:rPr lang="en-US" b="1" baseline="-25000" dirty="0"/>
                        <a:t>1,3</a:t>
                      </a:r>
                      <a:endParaRPr lang="en-US" dirty="0"/>
                    </a:p>
                  </a:txBody>
                  <a:tcPr/>
                </a:tc>
                <a:extLst>
                  <a:ext uri="{0D108BD9-81ED-4DB2-BD59-A6C34878D82A}">
                    <a16:rowId xmlns:a16="http://schemas.microsoft.com/office/drawing/2014/main" val="4210063141"/>
                  </a:ext>
                </a:extLst>
              </a:tr>
              <a:tr h="370840">
                <a:tc>
                  <a:txBody>
                    <a:bodyPr/>
                    <a:lstStyle/>
                    <a:p>
                      <a:r>
                        <a:rPr lang="en-US" dirty="0"/>
                        <a:t>⋀ (and)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b="1" dirty="0"/>
                        <a:t>⋀</a:t>
                      </a:r>
                      <a:r>
                        <a:rPr lang="en-US" dirty="0"/>
                        <a:t> </a:t>
                      </a:r>
                      <a:r>
                        <a:rPr lang="en-US" b="1" dirty="0"/>
                        <a:t>P</a:t>
                      </a:r>
                      <a:r>
                        <a:rPr lang="en-US" b="1" baseline="-25000" dirty="0"/>
                        <a:t>3,1 </a:t>
                      </a:r>
                      <a:r>
                        <a:rPr lang="en-US" dirty="0"/>
                        <a:t>is called a conjunction</a:t>
                      </a:r>
                    </a:p>
                  </a:txBody>
                  <a:tcPr/>
                </a:tc>
                <a:extLst>
                  <a:ext uri="{0D108BD9-81ED-4DB2-BD59-A6C34878D82A}">
                    <a16:rowId xmlns:a16="http://schemas.microsoft.com/office/drawing/2014/main" val="1961924777"/>
                  </a:ext>
                </a:extLst>
              </a:tr>
              <a:tr h="370840">
                <a:tc>
                  <a:txBody>
                    <a:bodyPr/>
                    <a:lstStyle/>
                    <a:p>
                      <a:r>
                        <a:rPr lang="en-US" dirty="0"/>
                        <a:t>⋁ (or)</a:t>
                      </a:r>
                    </a:p>
                  </a:txBody>
                  <a:tcPr/>
                </a:tc>
                <a:tc>
                  <a:txBody>
                    <a:bodyPr/>
                    <a:lstStyle/>
                    <a:p>
                      <a:r>
                        <a:rPr lang="en-US" b="1" dirty="0"/>
                        <a:t>W</a:t>
                      </a:r>
                      <a:r>
                        <a:rPr lang="en-US" b="1" baseline="-25000" dirty="0"/>
                        <a:t>1,3</a:t>
                      </a:r>
                      <a:r>
                        <a:rPr lang="en-US" baseline="-25000" dirty="0"/>
                        <a:t> </a:t>
                      </a:r>
                      <a:r>
                        <a:rPr lang="en-US" dirty="0"/>
                        <a:t>⋁ </a:t>
                      </a:r>
                      <a:r>
                        <a:rPr lang="en-US" b="1" dirty="0"/>
                        <a:t>P</a:t>
                      </a:r>
                      <a:r>
                        <a:rPr lang="en-US" b="1" baseline="-25000" dirty="0"/>
                        <a:t>3,1 </a:t>
                      </a:r>
                      <a:r>
                        <a:rPr lang="en-US" dirty="0"/>
                        <a:t>is called a disjunction </a:t>
                      </a:r>
                    </a:p>
                  </a:txBody>
                  <a:tcPr/>
                </a:tc>
                <a:extLst>
                  <a:ext uri="{0D108BD9-81ED-4DB2-BD59-A6C34878D82A}">
                    <a16:rowId xmlns:a16="http://schemas.microsoft.com/office/drawing/2014/main" val="2970149831"/>
                  </a:ext>
                </a:extLst>
              </a:tr>
              <a:tr h="370840">
                <a:tc>
                  <a:txBody>
                    <a:bodyPr/>
                    <a:lstStyle/>
                    <a:p>
                      <a:r>
                        <a:rPr lang="en-US" dirty="0"/>
                        <a:t>⟹  (implies)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dirty="0"/>
                        <a:t>⟹ </a:t>
                      </a:r>
                      <a:r>
                        <a:rPr lang="en-US" b="1" dirty="0"/>
                        <a:t>S</a:t>
                      </a:r>
                      <a:r>
                        <a:rPr lang="en-US" b="1" baseline="-25000" dirty="0"/>
                        <a:t>1,2 </a:t>
                      </a:r>
                      <a:r>
                        <a:rPr lang="en-US" dirty="0"/>
                        <a:t>is called an implication. </a:t>
                      </a:r>
                      <a:r>
                        <a:rPr lang="en-US" b="1" dirty="0"/>
                        <a:t>W</a:t>
                      </a:r>
                      <a:r>
                        <a:rPr lang="en-US" b="1" baseline="-25000" dirty="0"/>
                        <a:t>1,3</a:t>
                      </a:r>
                      <a:r>
                        <a:rPr lang="en-US" baseline="-25000" dirty="0"/>
                        <a:t> </a:t>
                      </a:r>
                      <a:r>
                        <a:rPr lang="en-US" dirty="0"/>
                        <a:t>is its </a:t>
                      </a:r>
                      <a:r>
                        <a:rPr lang="en-US" b="1" dirty="0"/>
                        <a:t>premise or antecede </a:t>
                      </a:r>
                      <a:r>
                        <a:rPr lang="en-US" b="0" dirty="0"/>
                        <a:t>and </a:t>
                      </a:r>
                      <a:r>
                        <a:rPr lang="en-US" dirty="0"/>
                        <a:t> </a:t>
                      </a:r>
                      <a:r>
                        <a:rPr lang="en-US" b="1" dirty="0"/>
                        <a:t>S</a:t>
                      </a:r>
                      <a:r>
                        <a:rPr lang="en-US" b="1" baseline="-25000" dirty="0"/>
                        <a:t>1,2 </a:t>
                      </a:r>
                      <a:r>
                        <a:rPr lang="en-US" baseline="-25000" dirty="0"/>
                        <a:t> </a:t>
                      </a:r>
                      <a:r>
                        <a:rPr lang="en-US" dirty="0"/>
                        <a:t>is its </a:t>
                      </a:r>
                      <a:r>
                        <a:rPr lang="en-US" b="1" dirty="0"/>
                        <a:t>conclusion or consequence</a:t>
                      </a:r>
                      <a:endParaRPr lang="en-US" dirty="0"/>
                    </a:p>
                  </a:txBody>
                  <a:tcPr/>
                </a:tc>
                <a:extLst>
                  <a:ext uri="{0D108BD9-81ED-4DB2-BD59-A6C34878D82A}">
                    <a16:rowId xmlns:a16="http://schemas.microsoft.com/office/drawing/2014/main" val="3912405873"/>
                  </a:ext>
                </a:extLst>
              </a:tr>
              <a:tr h="370840">
                <a:tc>
                  <a:txBody>
                    <a:bodyPr/>
                    <a:lstStyle/>
                    <a:p>
                      <a:r>
                        <a:rPr lang="en-US" dirty="0"/>
                        <a:t>⇔ (if and only if)</a:t>
                      </a:r>
                    </a:p>
                  </a:txBody>
                  <a:tcPr/>
                </a:tc>
                <a:tc>
                  <a:txBody>
                    <a:bodyPr/>
                    <a:lstStyle/>
                    <a:p>
                      <a:r>
                        <a:rPr lang="en-US" b="1" dirty="0"/>
                        <a:t>W</a:t>
                      </a:r>
                      <a:r>
                        <a:rPr lang="en-US" b="1" baseline="-25000" dirty="0"/>
                        <a:t>1,3</a:t>
                      </a:r>
                      <a:r>
                        <a:rPr lang="en-US" dirty="0"/>
                        <a:t>⇔</a:t>
                      </a:r>
                      <a:r>
                        <a:rPr lang="en-US" b="1" dirty="0"/>
                        <a:t>¬W</a:t>
                      </a:r>
                      <a:r>
                        <a:rPr lang="en-US" b="1" baseline="-25000" dirty="0"/>
                        <a:t>3,4 </a:t>
                      </a:r>
                      <a:r>
                        <a:rPr lang="en-US" dirty="0"/>
                        <a:t>is called an biconditional</a:t>
                      </a:r>
                    </a:p>
                  </a:txBody>
                  <a:tcPr/>
                </a:tc>
                <a:extLst>
                  <a:ext uri="{0D108BD9-81ED-4DB2-BD59-A6C34878D82A}">
                    <a16:rowId xmlns:a16="http://schemas.microsoft.com/office/drawing/2014/main" val="2644601860"/>
                  </a:ext>
                </a:extLst>
              </a:tr>
            </a:tbl>
          </a:graphicData>
        </a:graphic>
      </p:graphicFrame>
    </p:spTree>
    <p:extLst>
      <p:ext uri="{BB962C8B-B14F-4D97-AF65-F5344CB8AC3E}">
        <p14:creationId xmlns:p14="http://schemas.microsoft.com/office/powerpoint/2010/main" val="2449377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EA138-2705-EC4F-AF9A-88C73789D402}"/>
              </a:ext>
            </a:extLst>
          </p:cNvPr>
          <p:cNvSpPr>
            <a:spLocks noGrp="1"/>
          </p:cNvSpPr>
          <p:nvPr>
            <p:ph type="title"/>
          </p:nvPr>
        </p:nvSpPr>
        <p:spPr/>
        <p:txBody>
          <a:bodyPr/>
          <a:lstStyle/>
          <a:p>
            <a:r>
              <a:rPr lang="en-US" dirty="0"/>
              <a:t>Truth Tables</a:t>
            </a:r>
          </a:p>
        </p:txBody>
      </p:sp>
      <p:sp>
        <p:nvSpPr>
          <p:cNvPr id="11" name="Content Placeholder 10">
            <a:extLst>
              <a:ext uri="{FF2B5EF4-FFF2-40B4-BE49-F238E27FC236}">
                <a16:creationId xmlns:a16="http://schemas.microsoft.com/office/drawing/2014/main" id="{A2A37E73-8BC0-8D42-A251-663FE6980A5A}"/>
              </a:ext>
            </a:extLst>
          </p:cNvPr>
          <p:cNvSpPr>
            <a:spLocks noGrp="1"/>
          </p:cNvSpPr>
          <p:nvPr>
            <p:ph idx="1"/>
          </p:nvPr>
        </p:nvSpPr>
        <p:spPr>
          <a:xfrm>
            <a:off x="618936" y="3339470"/>
            <a:ext cx="10734864" cy="2988178"/>
          </a:xfrm>
        </p:spPr>
        <p:txBody>
          <a:bodyPr/>
          <a:lstStyle/>
          <a:p>
            <a:r>
              <a:rPr lang="en-US" dirty="0"/>
              <a:t>”</a:t>
            </a:r>
            <a:r>
              <a:rPr lang="en-US" b="1" dirty="0"/>
              <a:t>It is not the case that </a:t>
            </a:r>
            <a:r>
              <a:rPr lang="en-US" dirty="0"/>
              <a:t>the Death Star is a moon” is </a:t>
            </a:r>
            <a:r>
              <a:rPr lang="en-US" b="1" dirty="0"/>
              <a:t>true </a:t>
            </a:r>
            <a:r>
              <a:rPr lang="en-US" dirty="0"/>
              <a:t>because “the Death Star is a moon” is </a:t>
            </a:r>
            <a:r>
              <a:rPr lang="en-US" b="1" dirty="0"/>
              <a:t>false</a:t>
            </a:r>
            <a:r>
              <a:rPr lang="en-US" dirty="0"/>
              <a:t>.</a:t>
            </a:r>
          </a:p>
          <a:p>
            <a:endParaRPr lang="en-US" dirty="0"/>
          </a:p>
          <a:p>
            <a:r>
              <a:rPr lang="en-US" dirty="0"/>
              <a:t>“</a:t>
            </a:r>
            <a:r>
              <a:rPr lang="en-US" b="1" dirty="0"/>
              <a:t>It is not the case that </a:t>
            </a:r>
            <a:r>
              <a:rPr lang="en-US" b="1" dirty="0" err="1"/>
              <a:t>Wampas</a:t>
            </a:r>
            <a:r>
              <a:rPr lang="en-US" b="1" dirty="0"/>
              <a:t> </a:t>
            </a:r>
            <a:r>
              <a:rPr lang="en-US" dirty="0"/>
              <a:t>smell bad” is </a:t>
            </a:r>
            <a:r>
              <a:rPr lang="en-US" b="1" dirty="0"/>
              <a:t>false </a:t>
            </a:r>
            <a:r>
              <a:rPr lang="en-US" dirty="0"/>
              <a:t>because “</a:t>
            </a:r>
            <a:r>
              <a:rPr lang="en-US" dirty="0" err="1"/>
              <a:t>Wampas</a:t>
            </a:r>
            <a:r>
              <a:rPr lang="en-US" dirty="0"/>
              <a:t> smell bad” is </a:t>
            </a:r>
            <a:r>
              <a:rPr lang="en-US" b="1" dirty="0"/>
              <a:t>true</a:t>
            </a:r>
            <a:r>
              <a:rPr lang="en-US" dirty="0"/>
              <a:t>.</a:t>
            </a:r>
            <a:endParaRPr lang="en-US" b="1" dirty="0"/>
          </a:p>
        </p:txBody>
      </p:sp>
      <p:graphicFrame>
        <p:nvGraphicFramePr>
          <p:cNvPr id="8" name="Table 8">
            <a:extLst>
              <a:ext uri="{FF2B5EF4-FFF2-40B4-BE49-F238E27FC236}">
                <a16:creationId xmlns:a16="http://schemas.microsoft.com/office/drawing/2014/main" id="{35997112-290D-444E-90C6-A492724F1A4D}"/>
              </a:ext>
            </a:extLst>
          </p:cNvPr>
          <p:cNvGraphicFramePr>
            <a:graphicFrameLocks noGrp="1"/>
          </p:cNvGraphicFramePr>
          <p:nvPr>
            <p:extLst>
              <p:ext uri="{D42A27DB-BD31-4B8C-83A1-F6EECF244321}">
                <p14:modId xmlns:p14="http://schemas.microsoft.com/office/powerpoint/2010/main" val="14062209"/>
              </p:ext>
            </p:extLst>
          </p:nvPr>
        </p:nvGraphicFramePr>
        <p:xfrm>
          <a:off x="3129066" y="1372674"/>
          <a:ext cx="5378512" cy="1560720"/>
        </p:xfrm>
        <a:graphic>
          <a:graphicData uri="http://schemas.openxmlformats.org/drawingml/2006/table">
            <a:tbl>
              <a:tblPr firstRow="1" bandRow="1">
                <a:tableStyleId>{7E9639D4-E3E2-4D34-9284-5A2195B3D0D7}</a:tableStyleId>
              </a:tblPr>
              <a:tblGrid>
                <a:gridCol w="2689256">
                  <a:extLst>
                    <a:ext uri="{9D8B030D-6E8A-4147-A177-3AD203B41FA5}">
                      <a16:colId xmlns:a16="http://schemas.microsoft.com/office/drawing/2014/main" val="1461186399"/>
                    </a:ext>
                  </a:extLst>
                </a:gridCol>
                <a:gridCol w="2689256">
                  <a:extLst>
                    <a:ext uri="{9D8B030D-6E8A-4147-A177-3AD203B41FA5}">
                      <a16:colId xmlns:a16="http://schemas.microsoft.com/office/drawing/2014/main" val="1676719038"/>
                    </a:ext>
                  </a:extLst>
                </a:gridCol>
              </a:tblGrid>
              <a:tr h="520240">
                <a:tc>
                  <a:txBody>
                    <a:bodyPr/>
                    <a:lstStyle/>
                    <a:p>
                      <a:r>
                        <a:rPr lang="en-US" dirty="0"/>
                        <a:t>P</a:t>
                      </a:r>
                    </a:p>
                  </a:txBody>
                  <a:tcPr/>
                </a:tc>
                <a:tc>
                  <a:txBody>
                    <a:bodyPr/>
                    <a:lstStyle/>
                    <a:p>
                      <a:r>
                        <a:rPr lang="en-US" dirty="0"/>
                        <a:t>¬P</a:t>
                      </a:r>
                    </a:p>
                  </a:txBody>
                  <a:tcPr/>
                </a:tc>
                <a:extLst>
                  <a:ext uri="{0D108BD9-81ED-4DB2-BD59-A6C34878D82A}">
                    <a16:rowId xmlns:a16="http://schemas.microsoft.com/office/drawing/2014/main" val="1601883439"/>
                  </a:ext>
                </a:extLst>
              </a:tr>
              <a:tr h="520240">
                <a:tc>
                  <a:txBody>
                    <a:bodyPr/>
                    <a:lstStyle/>
                    <a:p>
                      <a:r>
                        <a:rPr lang="en-US" dirty="0"/>
                        <a:t>True</a:t>
                      </a:r>
                    </a:p>
                  </a:txBody>
                  <a:tcPr>
                    <a:solidFill>
                      <a:schemeClr val="bg2"/>
                    </a:solidFill>
                  </a:tcPr>
                </a:tc>
                <a:tc>
                  <a:txBody>
                    <a:bodyPr/>
                    <a:lstStyle/>
                    <a:p>
                      <a:r>
                        <a:rPr lang="en-US" dirty="0"/>
                        <a:t>False</a:t>
                      </a:r>
                    </a:p>
                  </a:txBody>
                  <a:tcPr/>
                </a:tc>
                <a:extLst>
                  <a:ext uri="{0D108BD9-81ED-4DB2-BD59-A6C34878D82A}">
                    <a16:rowId xmlns:a16="http://schemas.microsoft.com/office/drawing/2014/main" val="1672094859"/>
                  </a:ext>
                </a:extLst>
              </a:tr>
              <a:tr h="520240">
                <a:tc>
                  <a:txBody>
                    <a:bodyPr/>
                    <a:lstStyle/>
                    <a:p>
                      <a:r>
                        <a:rPr lang="en-US" dirty="0"/>
                        <a:t>False</a:t>
                      </a:r>
                    </a:p>
                  </a:txBody>
                  <a:tcPr>
                    <a:solidFill>
                      <a:schemeClr val="bg2"/>
                    </a:solidFill>
                  </a:tcPr>
                </a:tc>
                <a:tc>
                  <a:txBody>
                    <a:bodyPr/>
                    <a:lstStyle/>
                    <a:p>
                      <a:r>
                        <a:rPr lang="en-US" dirty="0"/>
                        <a:t>True</a:t>
                      </a:r>
                    </a:p>
                  </a:txBody>
                  <a:tcPr/>
                </a:tc>
                <a:extLst>
                  <a:ext uri="{0D108BD9-81ED-4DB2-BD59-A6C34878D82A}">
                    <a16:rowId xmlns:a16="http://schemas.microsoft.com/office/drawing/2014/main" val="331856597"/>
                  </a:ext>
                </a:extLst>
              </a:tr>
            </a:tbl>
          </a:graphicData>
        </a:graphic>
      </p:graphicFrame>
      <p:sp>
        <p:nvSpPr>
          <p:cNvPr id="12" name="TextBox 11">
            <a:extLst>
              <a:ext uri="{FF2B5EF4-FFF2-40B4-BE49-F238E27FC236}">
                <a16:creationId xmlns:a16="http://schemas.microsoft.com/office/drawing/2014/main" id="{57D9EEB9-1F2A-6240-95D5-B73248C6D99D}"/>
              </a:ext>
            </a:extLst>
          </p:cNvPr>
          <p:cNvSpPr txBox="1"/>
          <p:nvPr/>
        </p:nvSpPr>
        <p:spPr>
          <a:xfrm>
            <a:off x="3323877" y="1003342"/>
            <a:ext cx="1244251" cy="369332"/>
          </a:xfrm>
          <a:prstGeom prst="rect">
            <a:avLst/>
          </a:prstGeom>
          <a:noFill/>
        </p:spPr>
        <p:txBody>
          <a:bodyPr wrap="none" rtlCol="0">
            <a:spAutoFit/>
          </a:bodyPr>
          <a:lstStyle/>
          <a:p>
            <a:r>
              <a:rPr lang="en-US" b="1" dirty="0"/>
              <a:t>Negation</a:t>
            </a:r>
          </a:p>
        </p:txBody>
      </p:sp>
    </p:spTree>
    <p:extLst>
      <p:ext uri="{BB962C8B-B14F-4D97-AF65-F5344CB8AC3E}">
        <p14:creationId xmlns:p14="http://schemas.microsoft.com/office/powerpoint/2010/main" val="4250548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DA34-5294-0345-BE06-734B215D2409}"/>
              </a:ext>
            </a:extLst>
          </p:cNvPr>
          <p:cNvSpPr>
            <a:spLocks noGrp="1"/>
          </p:cNvSpPr>
          <p:nvPr>
            <p:ph type="title"/>
          </p:nvPr>
        </p:nvSpPr>
        <p:spPr/>
        <p:txBody>
          <a:bodyPr/>
          <a:lstStyle/>
          <a:p>
            <a:r>
              <a:rPr lang="en-US" dirty="0"/>
              <a:t>Logical representations</a:t>
            </a:r>
          </a:p>
        </p:txBody>
      </p:sp>
      <p:sp>
        <p:nvSpPr>
          <p:cNvPr id="3" name="Content Placeholder 2">
            <a:extLst>
              <a:ext uri="{FF2B5EF4-FFF2-40B4-BE49-F238E27FC236}">
                <a16:creationId xmlns:a16="http://schemas.microsoft.com/office/drawing/2014/main" id="{3B0C9C23-D886-C74C-AEBD-2DCFC9932E2C}"/>
              </a:ext>
            </a:extLst>
          </p:cNvPr>
          <p:cNvSpPr>
            <a:spLocks noGrp="1"/>
          </p:cNvSpPr>
          <p:nvPr>
            <p:ph idx="1"/>
          </p:nvPr>
        </p:nvSpPr>
        <p:spPr/>
        <p:txBody>
          <a:bodyPr/>
          <a:lstStyle/>
          <a:p>
            <a:r>
              <a:rPr lang="en-US" b="1" dirty="0"/>
              <a:t>Logic</a:t>
            </a:r>
            <a:r>
              <a:rPr lang="en-US" dirty="0"/>
              <a:t> can serve as a general class of </a:t>
            </a:r>
            <a:r>
              <a:rPr lang="en-US" b="1" dirty="0"/>
              <a:t>representations</a:t>
            </a:r>
            <a:r>
              <a:rPr lang="en-US" dirty="0"/>
              <a:t>.  </a:t>
            </a:r>
          </a:p>
          <a:p>
            <a:endParaRPr lang="en-US" dirty="0"/>
          </a:p>
          <a:p>
            <a:r>
              <a:rPr lang="en-US" dirty="0"/>
              <a:t>Today we will cover:</a:t>
            </a:r>
          </a:p>
          <a:p>
            <a:pPr marL="342900" indent="-342900">
              <a:buFont typeface="Arial" panose="020B0604020202020204" pitchFamily="34" charset="0"/>
              <a:buChar char="•"/>
            </a:pPr>
            <a:r>
              <a:rPr lang="en-US" dirty="0"/>
              <a:t>Knowledge bases</a:t>
            </a:r>
          </a:p>
          <a:p>
            <a:pPr marL="342900" indent="-342900">
              <a:buFont typeface="Arial" panose="020B0604020202020204" pitchFamily="34" charset="0"/>
              <a:buChar char="•"/>
            </a:pPr>
            <a:r>
              <a:rPr lang="en-US" dirty="0"/>
              <a:t>Principles of logic</a:t>
            </a:r>
          </a:p>
          <a:p>
            <a:pPr marL="342900" indent="-342900">
              <a:buFont typeface="Arial" panose="020B0604020202020204" pitchFamily="34" charset="0"/>
              <a:buChar char="•"/>
            </a:pPr>
            <a:r>
              <a:rPr lang="en-US" dirty="0"/>
              <a:t>Propositional logic</a:t>
            </a:r>
          </a:p>
          <a:p>
            <a:pPr marL="342900" indent="-342900">
              <a:buFont typeface="Arial" panose="020B0604020202020204" pitchFamily="34" charset="0"/>
              <a:buChar char="•"/>
            </a:pPr>
            <a:r>
              <a:rPr lang="en-US" dirty="0"/>
              <a:t>Inference </a:t>
            </a:r>
            <a:r>
              <a:rPr lang="en-US" dirty="0" err="1"/>
              <a:t>algortihms</a:t>
            </a:r>
            <a:endParaRPr lang="en-US" dirty="0"/>
          </a:p>
        </p:txBody>
      </p:sp>
    </p:spTree>
    <p:extLst>
      <p:ext uri="{BB962C8B-B14F-4D97-AF65-F5344CB8AC3E}">
        <p14:creationId xmlns:p14="http://schemas.microsoft.com/office/powerpoint/2010/main" val="4173576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3330383598"/>
              </p:ext>
            </p:extLst>
          </p:nvPr>
        </p:nvGraphicFramePr>
        <p:xfrm>
          <a:off x="3187480" y="1295793"/>
          <a:ext cx="5378511" cy="2601200"/>
        </p:xfrm>
        <a:graphic>
          <a:graphicData uri="http://schemas.openxmlformats.org/drawingml/2006/table">
            <a:tbl>
              <a:tblPr firstRow="1" bandRow="1">
                <a:tableStyleId>{7E9639D4-E3E2-4D34-9284-5A2195B3D0D7}</a:tableStyleId>
              </a:tblPr>
              <a:tblGrid>
                <a:gridCol w="1792837">
                  <a:extLst>
                    <a:ext uri="{9D8B030D-6E8A-4147-A177-3AD203B41FA5}">
                      <a16:colId xmlns:a16="http://schemas.microsoft.com/office/drawing/2014/main" val="1461186399"/>
                    </a:ext>
                  </a:extLst>
                </a:gridCol>
                <a:gridCol w="1792837">
                  <a:extLst>
                    <a:ext uri="{9D8B030D-6E8A-4147-A177-3AD203B41FA5}">
                      <a16:colId xmlns:a16="http://schemas.microsoft.com/office/drawing/2014/main" val="1676719038"/>
                    </a:ext>
                  </a:extLst>
                </a:gridCol>
                <a:gridCol w="1792837">
                  <a:extLst>
                    <a:ext uri="{9D8B030D-6E8A-4147-A177-3AD203B41FA5}">
                      <a16:colId xmlns:a16="http://schemas.microsoft.com/office/drawing/2014/main" val="2297396825"/>
                    </a:ext>
                  </a:extLst>
                </a:gridCol>
              </a:tblGrid>
              <a:tr h="520240">
                <a:tc>
                  <a:txBody>
                    <a:bodyPr/>
                    <a:lstStyle/>
                    <a:p>
                      <a:r>
                        <a:rPr lang="en-US" dirty="0"/>
                        <a:t>P</a:t>
                      </a:r>
                    </a:p>
                  </a:txBody>
                  <a:tcPr/>
                </a:tc>
                <a:tc>
                  <a:txBody>
                    <a:bodyPr/>
                    <a:lstStyle/>
                    <a:p>
                      <a:r>
                        <a:rPr lang="en-US" dirty="0"/>
                        <a:t>Q</a:t>
                      </a:r>
                    </a:p>
                  </a:txBody>
                  <a:tcPr/>
                </a:tc>
                <a:tc>
                  <a:txBody>
                    <a:bodyPr/>
                    <a:lstStyle/>
                    <a:p>
                      <a:r>
                        <a:rPr lang="en-US" b="1" dirty="0"/>
                        <a:t>P ⋀ </a:t>
                      </a:r>
                      <a:r>
                        <a:rPr lang="en-US" dirty="0"/>
                        <a:t>Q</a:t>
                      </a:r>
                    </a:p>
                  </a:txBody>
                  <a:tcPr/>
                </a:tc>
                <a:extLst>
                  <a:ext uri="{0D108BD9-81ED-4DB2-BD59-A6C34878D82A}">
                    <a16:rowId xmlns:a16="http://schemas.microsoft.com/office/drawing/2014/main" val="1601883439"/>
                  </a:ext>
                </a:extLst>
              </a:tr>
              <a:tr h="520240">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520240">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31856597"/>
                  </a:ext>
                </a:extLst>
              </a:tr>
              <a:tr h="520240">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4072808572"/>
                  </a:ext>
                </a:extLst>
              </a:tr>
              <a:tr h="520240">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587294" cy="369332"/>
          </a:xfrm>
          <a:prstGeom prst="rect">
            <a:avLst/>
          </a:prstGeom>
          <a:noFill/>
        </p:spPr>
        <p:txBody>
          <a:bodyPr wrap="none" rtlCol="0">
            <a:spAutoFit/>
          </a:bodyPr>
          <a:lstStyle/>
          <a:p>
            <a:r>
              <a:rPr lang="en-US" b="1" dirty="0"/>
              <a:t>Conjunction</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618936" y="4298346"/>
            <a:ext cx="10734864" cy="2029301"/>
          </a:xfrm>
        </p:spPr>
        <p:txBody>
          <a:bodyPr/>
          <a:lstStyle/>
          <a:p>
            <a:r>
              <a:rPr lang="en-US" dirty="0"/>
              <a:t>P and Q are both true:</a:t>
            </a:r>
            <a:br>
              <a:rPr lang="en-US" dirty="0"/>
            </a:br>
            <a:r>
              <a:rPr lang="en-US" dirty="0"/>
              <a:t>“</a:t>
            </a:r>
            <a:r>
              <a:rPr lang="en-US" dirty="0" err="1"/>
              <a:t>Wampas</a:t>
            </a:r>
            <a:r>
              <a:rPr lang="en-US" dirty="0"/>
              <a:t> smell bad </a:t>
            </a:r>
            <a:r>
              <a:rPr lang="en-US" b="1" dirty="0"/>
              <a:t>and</a:t>
            </a:r>
            <a:r>
              <a:rPr lang="en-US" dirty="0"/>
              <a:t> </a:t>
            </a:r>
            <a:r>
              <a:rPr lang="en-US" dirty="0" err="1"/>
              <a:t>Tauntauns</a:t>
            </a:r>
            <a:r>
              <a:rPr lang="en-US" dirty="0"/>
              <a:t> smell bad.” 	(This sentence is true)</a:t>
            </a:r>
          </a:p>
          <a:p>
            <a:r>
              <a:rPr lang="en-US" dirty="0"/>
              <a:t>P is true and Q is false:</a:t>
            </a:r>
            <a:br>
              <a:rPr lang="en-US" dirty="0"/>
            </a:br>
            <a:r>
              <a:rPr lang="en-US" dirty="0"/>
              <a:t>“</a:t>
            </a:r>
            <a:r>
              <a:rPr lang="en-US" dirty="0" err="1"/>
              <a:t>Wampas</a:t>
            </a:r>
            <a:r>
              <a:rPr lang="en-US" dirty="0"/>
              <a:t> smell bad </a:t>
            </a:r>
            <a:r>
              <a:rPr lang="en-US" b="1" dirty="0"/>
              <a:t>and</a:t>
            </a:r>
            <a:r>
              <a:rPr lang="en-US" dirty="0"/>
              <a:t> </a:t>
            </a:r>
            <a:r>
              <a:rPr lang="en-US" dirty="0" err="1"/>
              <a:t>Tauntauns</a:t>
            </a:r>
            <a:r>
              <a:rPr lang="en-US" dirty="0"/>
              <a:t> are robots.” 	(This sentence is false)</a:t>
            </a:r>
          </a:p>
          <a:p>
            <a:r>
              <a:rPr lang="en-US" dirty="0"/>
              <a:t>P is false and Q is false:</a:t>
            </a:r>
            <a:br>
              <a:rPr lang="en-US" dirty="0"/>
            </a:br>
            <a:r>
              <a:rPr lang="en-US" dirty="0"/>
              <a:t>“</a:t>
            </a:r>
            <a:r>
              <a:rPr lang="en-US" dirty="0" err="1"/>
              <a:t>Wampas</a:t>
            </a:r>
            <a:r>
              <a:rPr lang="en-US" dirty="0"/>
              <a:t> smell good </a:t>
            </a:r>
            <a:r>
              <a:rPr lang="en-US" b="1" dirty="0"/>
              <a:t>and</a:t>
            </a:r>
            <a:r>
              <a:rPr lang="en-US" dirty="0"/>
              <a:t> </a:t>
            </a:r>
            <a:r>
              <a:rPr lang="en-US" dirty="0" err="1"/>
              <a:t>Tauntauns</a:t>
            </a:r>
            <a:r>
              <a:rPr lang="en-US" dirty="0"/>
              <a:t> are robots.” 	(This sentence is false)</a:t>
            </a:r>
            <a:endParaRPr lang="en-US" b="1" dirty="0"/>
          </a:p>
          <a:p>
            <a:endParaRPr lang="en-US" b="1" dirty="0"/>
          </a:p>
          <a:p>
            <a:endParaRPr lang="en-US" b="1" dirty="0"/>
          </a:p>
        </p:txBody>
      </p:sp>
    </p:spTree>
    <p:extLst>
      <p:ext uri="{BB962C8B-B14F-4D97-AF65-F5344CB8AC3E}">
        <p14:creationId xmlns:p14="http://schemas.microsoft.com/office/powerpoint/2010/main" val="3277532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382866369"/>
              </p:ext>
            </p:extLst>
          </p:nvPr>
        </p:nvGraphicFramePr>
        <p:xfrm>
          <a:off x="3187480" y="1295793"/>
          <a:ext cx="5378511" cy="2601200"/>
        </p:xfrm>
        <a:graphic>
          <a:graphicData uri="http://schemas.openxmlformats.org/drawingml/2006/table">
            <a:tbl>
              <a:tblPr firstRow="1" bandRow="1">
                <a:tableStyleId>{7E9639D4-E3E2-4D34-9284-5A2195B3D0D7}</a:tableStyleId>
              </a:tblPr>
              <a:tblGrid>
                <a:gridCol w="1792837">
                  <a:extLst>
                    <a:ext uri="{9D8B030D-6E8A-4147-A177-3AD203B41FA5}">
                      <a16:colId xmlns:a16="http://schemas.microsoft.com/office/drawing/2014/main" val="1461186399"/>
                    </a:ext>
                  </a:extLst>
                </a:gridCol>
                <a:gridCol w="1792837">
                  <a:extLst>
                    <a:ext uri="{9D8B030D-6E8A-4147-A177-3AD203B41FA5}">
                      <a16:colId xmlns:a16="http://schemas.microsoft.com/office/drawing/2014/main" val="1676719038"/>
                    </a:ext>
                  </a:extLst>
                </a:gridCol>
                <a:gridCol w="1792837">
                  <a:extLst>
                    <a:ext uri="{9D8B030D-6E8A-4147-A177-3AD203B41FA5}">
                      <a16:colId xmlns:a16="http://schemas.microsoft.com/office/drawing/2014/main" val="2297396825"/>
                    </a:ext>
                  </a:extLst>
                </a:gridCol>
              </a:tblGrid>
              <a:tr h="520240">
                <a:tc>
                  <a:txBody>
                    <a:bodyPr/>
                    <a:lstStyle/>
                    <a:p>
                      <a:r>
                        <a:rPr lang="en-US" dirty="0"/>
                        <a:t>P</a:t>
                      </a:r>
                    </a:p>
                  </a:txBody>
                  <a:tcPr/>
                </a:tc>
                <a:tc>
                  <a:txBody>
                    <a:bodyPr/>
                    <a:lstStyle/>
                    <a:p>
                      <a:r>
                        <a:rPr lang="en-US" dirty="0"/>
                        <a:t>Q</a:t>
                      </a:r>
                    </a:p>
                  </a:txBody>
                  <a:tcPr/>
                </a:tc>
                <a:tc>
                  <a:txBody>
                    <a:bodyPr/>
                    <a:lstStyle/>
                    <a:p>
                      <a:r>
                        <a:rPr lang="en-US" b="1" dirty="0"/>
                        <a:t>P ⋁ </a:t>
                      </a:r>
                      <a:r>
                        <a:rPr lang="en-US" dirty="0"/>
                        <a:t>Q</a:t>
                      </a:r>
                    </a:p>
                  </a:txBody>
                  <a:tcPr/>
                </a:tc>
                <a:extLst>
                  <a:ext uri="{0D108BD9-81ED-4DB2-BD59-A6C34878D82A}">
                    <a16:rowId xmlns:a16="http://schemas.microsoft.com/office/drawing/2014/main" val="1601883439"/>
                  </a:ext>
                </a:extLst>
              </a:tr>
              <a:tr h="520240">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520240">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331856597"/>
                  </a:ext>
                </a:extLst>
              </a:tr>
              <a:tr h="520240">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4072808572"/>
                  </a:ext>
                </a:extLst>
              </a:tr>
              <a:tr h="520240">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502334" cy="369332"/>
          </a:xfrm>
          <a:prstGeom prst="rect">
            <a:avLst/>
          </a:prstGeom>
          <a:noFill/>
        </p:spPr>
        <p:txBody>
          <a:bodyPr wrap="none" rtlCol="0">
            <a:spAutoFit/>
          </a:bodyPr>
          <a:lstStyle/>
          <a:p>
            <a:r>
              <a:rPr lang="en-US" b="1" dirty="0"/>
              <a:t>Disjunction</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618936" y="4298346"/>
            <a:ext cx="10734864" cy="2029301"/>
          </a:xfrm>
        </p:spPr>
        <p:txBody>
          <a:bodyPr/>
          <a:lstStyle/>
          <a:p>
            <a:r>
              <a:rPr lang="en-US" dirty="0"/>
              <a:t>P and Q are true:</a:t>
            </a:r>
            <a:br>
              <a:rPr lang="en-US" dirty="0"/>
            </a:br>
            <a:r>
              <a:rPr lang="en-US" dirty="0"/>
              <a:t>“</a:t>
            </a:r>
            <a:r>
              <a:rPr lang="en-US" dirty="0" err="1"/>
              <a:t>Wampas</a:t>
            </a:r>
            <a:r>
              <a:rPr lang="en-US" dirty="0"/>
              <a:t> smell bad </a:t>
            </a:r>
            <a:r>
              <a:rPr lang="en-US" b="1" dirty="0"/>
              <a:t>or</a:t>
            </a:r>
            <a:r>
              <a:rPr lang="en-US" dirty="0"/>
              <a:t> </a:t>
            </a:r>
            <a:r>
              <a:rPr lang="en-US" dirty="0" err="1"/>
              <a:t>Tauntauns</a:t>
            </a:r>
            <a:r>
              <a:rPr lang="en-US" dirty="0"/>
              <a:t> smell bad.” 	(This sentence is true)</a:t>
            </a:r>
          </a:p>
          <a:p>
            <a:r>
              <a:rPr lang="en-US" dirty="0"/>
              <a:t>P is true and Q is false:</a:t>
            </a:r>
            <a:br>
              <a:rPr lang="en-US" dirty="0"/>
            </a:br>
            <a:r>
              <a:rPr lang="en-US" dirty="0"/>
              <a:t>“</a:t>
            </a:r>
            <a:r>
              <a:rPr lang="en-US" dirty="0" err="1"/>
              <a:t>Wampas</a:t>
            </a:r>
            <a:r>
              <a:rPr lang="en-US" dirty="0"/>
              <a:t> smell bad </a:t>
            </a:r>
            <a:r>
              <a:rPr lang="en-US" b="1" dirty="0"/>
              <a:t>or</a:t>
            </a:r>
            <a:r>
              <a:rPr lang="en-US" dirty="0"/>
              <a:t> </a:t>
            </a:r>
            <a:r>
              <a:rPr lang="en-US" dirty="0" err="1"/>
              <a:t>Tauntauns</a:t>
            </a:r>
            <a:r>
              <a:rPr lang="en-US" dirty="0"/>
              <a:t> are robots.” 	(This sentence is true)</a:t>
            </a:r>
          </a:p>
          <a:p>
            <a:r>
              <a:rPr lang="en-US" dirty="0"/>
              <a:t>P is false and Q is false:</a:t>
            </a:r>
            <a:br>
              <a:rPr lang="en-US" dirty="0"/>
            </a:br>
            <a:r>
              <a:rPr lang="en-US" dirty="0"/>
              <a:t>“</a:t>
            </a:r>
            <a:r>
              <a:rPr lang="en-US" dirty="0" err="1"/>
              <a:t>Wampas</a:t>
            </a:r>
            <a:r>
              <a:rPr lang="en-US" dirty="0"/>
              <a:t> smell good </a:t>
            </a:r>
            <a:r>
              <a:rPr lang="en-US" b="1" dirty="0"/>
              <a:t>or</a:t>
            </a:r>
            <a:r>
              <a:rPr lang="en-US" dirty="0"/>
              <a:t> </a:t>
            </a:r>
            <a:r>
              <a:rPr lang="en-US" dirty="0" err="1"/>
              <a:t>Tauntauns</a:t>
            </a:r>
            <a:r>
              <a:rPr lang="en-US" dirty="0"/>
              <a:t> are robots.” 	(This sentence is false)</a:t>
            </a:r>
            <a:endParaRPr lang="en-US" b="1" dirty="0"/>
          </a:p>
          <a:p>
            <a:endParaRPr lang="en-US" b="1" dirty="0"/>
          </a:p>
          <a:p>
            <a:endParaRPr lang="en-US" b="1" dirty="0"/>
          </a:p>
        </p:txBody>
      </p:sp>
    </p:spTree>
    <p:extLst>
      <p:ext uri="{BB962C8B-B14F-4D97-AF65-F5344CB8AC3E}">
        <p14:creationId xmlns:p14="http://schemas.microsoft.com/office/powerpoint/2010/main" val="3476946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219558039"/>
              </p:ext>
            </p:extLst>
          </p:nvPr>
        </p:nvGraphicFramePr>
        <p:xfrm>
          <a:off x="3187480" y="1295793"/>
          <a:ext cx="5422563" cy="2308410"/>
        </p:xfrm>
        <a:graphic>
          <a:graphicData uri="http://schemas.openxmlformats.org/drawingml/2006/table">
            <a:tbl>
              <a:tblPr firstRow="1" bandRow="1">
                <a:tableStyleId>{7E9639D4-E3E2-4D34-9284-5A2195B3D0D7}</a:tableStyleId>
              </a:tblPr>
              <a:tblGrid>
                <a:gridCol w="1807521">
                  <a:extLst>
                    <a:ext uri="{9D8B030D-6E8A-4147-A177-3AD203B41FA5}">
                      <a16:colId xmlns:a16="http://schemas.microsoft.com/office/drawing/2014/main" val="1461186399"/>
                    </a:ext>
                  </a:extLst>
                </a:gridCol>
                <a:gridCol w="1807521">
                  <a:extLst>
                    <a:ext uri="{9D8B030D-6E8A-4147-A177-3AD203B41FA5}">
                      <a16:colId xmlns:a16="http://schemas.microsoft.com/office/drawing/2014/main" val="1676719038"/>
                    </a:ext>
                  </a:extLst>
                </a:gridCol>
                <a:gridCol w="1807521">
                  <a:extLst>
                    <a:ext uri="{9D8B030D-6E8A-4147-A177-3AD203B41FA5}">
                      <a16:colId xmlns:a16="http://schemas.microsoft.com/office/drawing/2014/main" val="2297396825"/>
                    </a:ext>
                  </a:extLst>
                </a:gridCol>
              </a:tblGrid>
              <a:tr h="461682">
                <a:tc>
                  <a:txBody>
                    <a:bodyPr/>
                    <a:lstStyle/>
                    <a:p>
                      <a:r>
                        <a:rPr lang="en-US" dirty="0"/>
                        <a:t>P</a:t>
                      </a:r>
                    </a:p>
                  </a:txBody>
                  <a:tcPr/>
                </a:tc>
                <a:tc>
                  <a:txBody>
                    <a:bodyPr/>
                    <a:lstStyle/>
                    <a:p>
                      <a:r>
                        <a:rPr lang="en-US" dirty="0"/>
                        <a:t>Q</a:t>
                      </a:r>
                    </a:p>
                  </a:txBody>
                  <a:tcPr/>
                </a:tc>
                <a:tc>
                  <a:txBody>
                    <a:bodyPr/>
                    <a:lstStyle/>
                    <a:p>
                      <a:r>
                        <a:rPr lang="en-US" b="1" dirty="0"/>
                        <a:t>P </a:t>
                      </a:r>
                      <a:r>
                        <a:rPr lang="en-US" dirty="0"/>
                        <a:t>⟹</a:t>
                      </a:r>
                      <a:r>
                        <a:rPr lang="en-US" b="1" dirty="0"/>
                        <a:t> </a:t>
                      </a:r>
                      <a:r>
                        <a:rPr lang="en-US" dirty="0"/>
                        <a:t>Q</a:t>
                      </a:r>
                    </a:p>
                  </a:txBody>
                  <a:tcPr/>
                </a:tc>
                <a:extLst>
                  <a:ext uri="{0D108BD9-81ED-4DB2-BD59-A6C34878D82A}">
                    <a16:rowId xmlns:a16="http://schemas.microsoft.com/office/drawing/2014/main" val="1601883439"/>
                  </a:ext>
                </a:extLst>
              </a:tr>
              <a:tr h="461682">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461682">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31856597"/>
                  </a:ext>
                </a:extLst>
              </a:tr>
              <a:tr h="461682">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4072808572"/>
                  </a:ext>
                </a:extLst>
              </a:tr>
              <a:tr h="461682">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519968" cy="369332"/>
          </a:xfrm>
          <a:prstGeom prst="rect">
            <a:avLst/>
          </a:prstGeom>
          <a:noFill/>
        </p:spPr>
        <p:txBody>
          <a:bodyPr wrap="none" rtlCol="0">
            <a:spAutoFit/>
          </a:bodyPr>
          <a:lstStyle/>
          <a:p>
            <a:r>
              <a:rPr lang="en-US" b="1" dirty="0"/>
              <a:t>Conditional</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618936" y="3762819"/>
            <a:ext cx="11068030" cy="2564829"/>
          </a:xfrm>
        </p:spPr>
        <p:txBody>
          <a:bodyPr>
            <a:normAutofit fontScale="92500"/>
          </a:bodyPr>
          <a:lstStyle/>
          <a:p>
            <a:r>
              <a:rPr lang="en-US" dirty="0"/>
              <a:t>To understand why the conditional is defined this way assume that I tell you this P ⟹ Q: </a:t>
            </a:r>
            <a:br>
              <a:rPr lang="en-US" dirty="0"/>
            </a:br>
            <a:r>
              <a:rPr lang="en-US" b="1" dirty="0"/>
              <a:t>If you join the dark side then we will rule the galaxy together. </a:t>
            </a:r>
          </a:p>
          <a:p>
            <a:r>
              <a:rPr lang="en-US" dirty="0"/>
              <a:t>In which of these four scenario did I tell a lie?</a:t>
            </a:r>
          </a:p>
          <a:p>
            <a:pPr marL="457200" indent="-457200">
              <a:buFont typeface="+mj-lt"/>
              <a:buAutoNum type="arabicPeriod"/>
            </a:pPr>
            <a:r>
              <a:rPr lang="en-US" b="1" dirty="0"/>
              <a:t>You join the dark side, </a:t>
            </a:r>
            <a:r>
              <a:rPr lang="en-US" dirty="0"/>
              <a:t>and</a:t>
            </a:r>
            <a:r>
              <a:rPr lang="en-US" b="1" dirty="0"/>
              <a:t> we rule the galaxy together. </a:t>
            </a:r>
            <a:r>
              <a:rPr lang="en-US" dirty="0"/>
              <a:t>(Both P and Q are True)</a:t>
            </a:r>
          </a:p>
          <a:p>
            <a:pPr marL="457200" indent="-457200">
              <a:buFont typeface="+mj-lt"/>
              <a:buAutoNum type="arabicPeriod"/>
            </a:pPr>
            <a:r>
              <a:rPr lang="en-US" dirty="0"/>
              <a:t>You join the dark side, </a:t>
            </a:r>
            <a:r>
              <a:rPr lang="en-US" b="1" dirty="0"/>
              <a:t>but</a:t>
            </a:r>
            <a:r>
              <a:rPr lang="en-US" dirty="0"/>
              <a:t> we </a:t>
            </a:r>
            <a:r>
              <a:rPr lang="en-US" b="1" dirty="0"/>
              <a:t>don’t</a:t>
            </a:r>
            <a:r>
              <a:rPr lang="en-US" dirty="0"/>
              <a:t> rule the galaxy together. (P is True, Q is False)</a:t>
            </a:r>
          </a:p>
          <a:p>
            <a:pPr marL="457200" indent="-457200">
              <a:buFont typeface="+mj-lt"/>
              <a:buAutoNum type="arabicPeriod"/>
            </a:pPr>
            <a:r>
              <a:rPr lang="en-US" dirty="0"/>
              <a:t>You </a:t>
            </a:r>
            <a:r>
              <a:rPr lang="en-US" b="1" dirty="0"/>
              <a:t>don’t</a:t>
            </a:r>
            <a:r>
              <a:rPr lang="en-US" dirty="0"/>
              <a:t> join the dark side, </a:t>
            </a:r>
            <a:r>
              <a:rPr lang="en-US" b="1" dirty="0"/>
              <a:t>but</a:t>
            </a:r>
            <a:r>
              <a:rPr lang="en-US" dirty="0"/>
              <a:t> we </a:t>
            </a:r>
            <a:r>
              <a:rPr lang="en-US" b="1" dirty="0"/>
              <a:t>still</a:t>
            </a:r>
            <a:r>
              <a:rPr lang="en-US" dirty="0"/>
              <a:t> rule the galaxy together. (P is False, Q is True)</a:t>
            </a:r>
          </a:p>
          <a:p>
            <a:pPr marL="457200" indent="-457200">
              <a:buFont typeface="+mj-lt"/>
              <a:buAutoNum type="arabicPeriod"/>
            </a:pPr>
            <a:r>
              <a:rPr lang="en-US" dirty="0"/>
              <a:t>You </a:t>
            </a:r>
            <a:r>
              <a:rPr lang="en-US" b="1" dirty="0"/>
              <a:t>don’t</a:t>
            </a:r>
            <a:r>
              <a:rPr lang="en-US" dirty="0"/>
              <a:t> join the dark side, </a:t>
            </a:r>
            <a:r>
              <a:rPr lang="en-US" b="1" dirty="0"/>
              <a:t>and</a:t>
            </a:r>
            <a:r>
              <a:rPr lang="en-US" dirty="0"/>
              <a:t> we </a:t>
            </a:r>
            <a:r>
              <a:rPr lang="en-US" b="1" dirty="0"/>
              <a:t>don’t</a:t>
            </a:r>
            <a:r>
              <a:rPr lang="en-US" dirty="0"/>
              <a:t> rule the galaxy together. (P is False, Q is True)</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endParaRPr lang="en-US" b="1" dirty="0"/>
          </a:p>
          <a:p>
            <a:endParaRPr lang="en-US" b="1" dirty="0"/>
          </a:p>
        </p:txBody>
      </p:sp>
      <p:sp>
        <p:nvSpPr>
          <p:cNvPr id="10" name="Google Shape;75;g92b3bf485b_0_0">
            <a:extLst>
              <a:ext uri="{FF2B5EF4-FFF2-40B4-BE49-F238E27FC236}">
                <a16:creationId xmlns:a16="http://schemas.microsoft.com/office/drawing/2014/main" id="{E62C57F2-DCF6-8244-871F-E9E40207CECD}"/>
              </a:ext>
            </a:extLst>
          </p:cNvPr>
          <p:cNvSpPr/>
          <p:nvPr/>
        </p:nvSpPr>
        <p:spPr>
          <a:xfrm>
            <a:off x="8422903" y="1897016"/>
            <a:ext cx="3769097" cy="1786495"/>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Which of these scenarios did break my promise to you?</a:t>
            </a:r>
          </a:p>
        </p:txBody>
      </p:sp>
      <p:sp>
        <p:nvSpPr>
          <p:cNvPr id="11" name="Google Shape;75;g92b3bf485b_0_0">
            <a:extLst>
              <a:ext uri="{FF2B5EF4-FFF2-40B4-BE49-F238E27FC236}">
                <a16:creationId xmlns:a16="http://schemas.microsoft.com/office/drawing/2014/main" id="{92583EAC-CCFE-9648-97B4-FEBB6D4E9702}"/>
              </a:ext>
            </a:extLst>
          </p:cNvPr>
          <p:cNvSpPr/>
          <p:nvPr/>
        </p:nvSpPr>
        <p:spPr>
          <a:xfrm>
            <a:off x="9410978" y="4127854"/>
            <a:ext cx="2643434" cy="630991"/>
          </a:xfrm>
          <a:prstGeom prst="wedgeRoundRectCallout">
            <a:avLst>
              <a:gd name="adj1" fmla="val -64545"/>
              <a:gd name="adj2" fmla="val 150154"/>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This one.</a:t>
            </a:r>
          </a:p>
        </p:txBody>
      </p:sp>
    </p:spTree>
    <p:extLst>
      <p:ext uri="{BB962C8B-B14F-4D97-AF65-F5344CB8AC3E}">
        <p14:creationId xmlns:p14="http://schemas.microsoft.com/office/powerpoint/2010/main" val="324989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1501359958"/>
              </p:ext>
            </p:extLst>
          </p:nvPr>
        </p:nvGraphicFramePr>
        <p:xfrm>
          <a:off x="3187480" y="1295793"/>
          <a:ext cx="5422563" cy="2308410"/>
        </p:xfrm>
        <a:graphic>
          <a:graphicData uri="http://schemas.openxmlformats.org/drawingml/2006/table">
            <a:tbl>
              <a:tblPr firstRow="1" bandRow="1">
                <a:tableStyleId>{7E9639D4-E3E2-4D34-9284-5A2195B3D0D7}</a:tableStyleId>
              </a:tblPr>
              <a:tblGrid>
                <a:gridCol w="1807521">
                  <a:extLst>
                    <a:ext uri="{9D8B030D-6E8A-4147-A177-3AD203B41FA5}">
                      <a16:colId xmlns:a16="http://schemas.microsoft.com/office/drawing/2014/main" val="1461186399"/>
                    </a:ext>
                  </a:extLst>
                </a:gridCol>
                <a:gridCol w="1807521">
                  <a:extLst>
                    <a:ext uri="{9D8B030D-6E8A-4147-A177-3AD203B41FA5}">
                      <a16:colId xmlns:a16="http://schemas.microsoft.com/office/drawing/2014/main" val="1676719038"/>
                    </a:ext>
                  </a:extLst>
                </a:gridCol>
                <a:gridCol w="1807521">
                  <a:extLst>
                    <a:ext uri="{9D8B030D-6E8A-4147-A177-3AD203B41FA5}">
                      <a16:colId xmlns:a16="http://schemas.microsoft.com/office/drawing/2014/main" val="2297396825"/>
                    </a:ext>
                  </a:extLst>
                </a:gridCol>
              </a:tblGrid>
              <a:tr h="461682">
                <a:tc>
                  <a:txBody>
                    <a:bodyPr/>
                    <a:lstStyle/>
                    <a:p>
                      <a:r>
                        <a:rPr lang="en-US" dirty="0"/>
                        <a:t>P</a:t>
                      </a:r>
                    </a:p>
                  </a:txBody>
                  <a:tcPr/>
                </a:tc>
                <a:tc>
                  <a:txBody>
                    <a:bodyPr/>
                    <a:lstStyle/>
                    <a:p>
                      <a:r>
                        <a:rPr lang="en-US" dirty="0"/>
                        <a:t>Q</a:t>
                      </a:r>
                    </a:p>
                  </a:txBody>
                  <a:tcPr/>
                </a:tc>
                <a:tc>
                  <a:txBody>
                    <a:bodyPr/>
                    <a:lstStyle/>
                    <a:p>
                      <a:r>
                        <a:rPr lang="en-US" b="1" dirty="0"/>
                        <a:t>P </a:t>
                      </a:r>
                      <a:r>
                        <a:rPr lang="en-US" dirty="0"/>
                        <a:t>⇔</a:t>
                      </a:r>
                      <a:r>
                        <a:rPr lang="en-US" b="1" dirty="0"/>
                        <a:t> </a:t>
                      </a:r>
                      <a:r>
                        <a:rPr lang="en-US" dirty="0"/>
                        <a:t>Q</a:t>
                      </a:r>
                    </a:p>
                  </a:txBody>
                  <a:tcPr/>
                </a:tc>
                <a:extLst>
                  <a:ext uri="{0D108BD9-81ED-4DB2-BD59-A6C34878D82A}">
                    <a16:rowId xmlns:a16="http://schemas.microsoft.com/office/drawing/2014/main" val="1601883439"/>
                  </a:ext>
                </a:extLst>
              </a:tr>
              <a:tr h="461682">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461682">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31856597"/>
                  </a:ext>
                </a:extLst>
              </a:tr>
              <a:tr h="461682">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4072808572"/>
                  </a:ext>
                </a:extLst>
              </a:tr>
              <a:tr h="461682">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745991" cy="369332"/>
          </a:xfrm>
          <a:prstGeom prst="rect">
            <a:avLst/>
          </a:prstGeom>
          <a:noFill/>
        </p:spPr>
        <p:txBody>
          <a:bodyPr wrap="none" rtlCol="0">
            <a:spAutoFit/>
          </a:bodyPr>
          <a:lstStyle/>
          <a:p>
            <a:r>
              <a:rPr lang="en-US" b="1" dirty="0"/>
              <a:t>Biconditional</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260305" y="3762819"/>
            <a:ext cx="12080758" cy="2564829"/>
          </a:xfrm>
        </p:spPr>
        <p:txBody>
          <a:bodyPr>
            <a:normAutofit/>
          </a:bodyPr>
          <a:lstStyle/>
          <a:p>
            <a:r>
              <a:rPr lang="en-US" dirty="0"/>
              <a:t>I tell you: The Death Star can be destroyed </a:t>
            </a:r>
            <a:r>
              <a:rPr lang="en-US" b="1" dirty="0"/>
              <a:t>if and only if </a:t>
            </a:r>
            <a:r>
              <a:rPr lang="en-US" dirty="0"/>
              <a:t>your missile hits its vulnerable spot</a:t>
            </a:r>
            <a:r>
              <a:rPr lang="en-US" b="1" dirty="0"/>
              <a:t>. </a:t>
            </a:r>
            <a:endParaRPr lang="en-US" dirty="0"/>
          </a:p>
          <a:p>
            <a:pPr marL="457200" indent="-457200">
              <a:buFont typeface="+mj-lt"/>
              <a:buAutoNum type="arabicPeriod"/>
            </a:pPr>
            <a:r>
              <a:rPr lang="en-US" b="1" dirty="0"/>
              <a:t>The Death Star is destroyed, </a:t>
            </a:r>
            <a:r>
              <a:rPr lang="en-US" dirty="0"/>
              <a:t>and</a:t>
            </a:r>
            <a:r>
              <a:rPr lang="en-US" b="1" dirty="0"/>
              <a:t> you hit the vulnerable spot. </a:t>
            </a:r>
            <a:r>
              <a:rPr lang="en-US" dirty="0"/>
              <a:t>(Both P and Q are True)</a:t>
            </a:r>
          </a:p>
          <a:p>
            <a:pPr marL="457200" indent="-457200">
              <a:buFont typeface="+mj-lt"/>
              <a:buAutoNum type="arabicPeriod"/>
            </a:pPr>
            <a:r>
              <a:rPr lang="en-US" dirty="0"/>
              <a:t>The Death Star </a:t>
            </a:r>
            <a:r>
              <a:rPr lang="en-US" b="1" dirty="0"/>
              <a:t>is</a:t>
            </a:r>
            <a:r>
              <a:rPr lang="en-US" dirty="0"/>
              <a:t> destroyed, </a:t>
            </a:r>
            <a:r>
              <a:rPr lang="en-US" b="1" dirty="0"/>
              <a:t>but</a:t>
            </a:r>
            <a:r>
              <a:rPr lang="en-US" dirty="0"/>
              <a:t> you </a:t>
            </a:r>
            <a:r>
              <a:rPr lang="en-US" b="1" dirty="0"/>
              <a:t>didn’t</a:t>
            </a:r>
            <a:r>
              <a:rPr lang="en-US" dirty="0"/>
              <a:t> hit its vulnerable spot. (P is True, Q is False)</a:t>
            </a:r>
          </a:p>
          <a:p>
            <a:pPr marL="457200" indent="-457200">
              <a:buFont typeface="+mj-lt"/>
              <a:buAutoNum type="arabicPeriod"/>
            </a:pPr>
            <a:r>
              <a:rPr lang="en-US" dirty="0"/>
              <a:t>The Death Star </a:t>
            </a:r>
            <a:r>
              <a:rPr lang="en-US" b="1" dirty="0"/>
              <a:t>isn’t </a:t>
            </a:r>
            <a:r>
              <a:rPr lang="en-US" dirty="0"/>
              <a:t>destroyed, </a:t>
            </a:r>
            <a:r>
              <a:rPr lang="en-US" b="1" dirty="0"/>
              <a:t>but</a:t>
            </a:r>
            <a:r>
              <a:rPr lang="en-US" dirty="0"/>
              <a:t> you </a:t>
            </a:r>
            <a:r>
              <a:rPr lang="en-US" b="1" dirty="0"/>
              <a:t>did</a:t>
            </a:r>
            <a:r>
              <a:rPr lang="en-US" dirty="0"/>
              <a:t> hit its vulnerable spot. (P is False, Q is True)</a:t>
            </a:r>
          </a:p>
          <a:p>
            <a:pPr marL="457200" indent="-457200">
              <a:buFont typeface="+mj-lt"/>
              <a:buAutoNum type="arabicPeriod"/>
            </a:pPr>
            <a:r>
              <a:rPr lang="en-US" dirty="0"/>
              <a:t>The Death Star </a:t>
            </a:r>
            <a:r>
              <a:rPr lang="en-US" b="1" dirty="0"/>
              <a:t>isn’t </a:t>
            </a:r>
            <a:r>
              <a:rPr lang="en-US" dirty="0"/>
              <a:t>destroyed, </a:t>
            </a:r>
            <a:r>
              <a:rPr lang="en-US" b="1" dirty="0"/>
              <a:t>and</a:t>
            </a:r>
            <a:r>
              <a:rPr lang="en-US" dirty="0"/>
              <a:t> you </a:t>
            </a:r>
            <a:r>
              <a:rPr lang="en-US" b="1" dirty="0"/>
              <a:t>also didn’t</a:t>
            </a:r>
            <a:r>
              <a:rPr lang="en-US" dirty="0"/>
              <a:t> hit its vulnerable spot. (P is False, Q is False)</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endParaRPr lang="en-US" b="1" dirty="0"/>
          </a:p>
          <a:p>
            <a:endParaRPr lang="en-US" b="1" dirty="0"/>
          </a:p>
        </p:txBody>
      </p:sp>
      <p:sp>
        <p:nvSpPr>
          <p:cNvPr id="9" name="Google Shape;75;g92b3bf485b_0_0">
            <a:extLst>
              <a:ext uri="{FF2B5EF4-FFF2-40B4-BE49-F238E27FC236}">
                <a16:creationId xmlns:a16="http://schemas.microsoft.com/office/drawing/2014/main" id="{09972E74-1858-4642-B6D5-D3FC96B43F48}"/>
              </a:ext>
            </a:extLst>
          </p:cNvPr>
          <p:cNvSpPr/>
          <p:nvPr/>
        </p:nvSpPr>
        <p:spPr>
          <a:xfrm>
            <a:off x="7554164" y="116292"/>
            <a:ext cx="2757865" cy="893774"/>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Shorthand for P</a:t>
            </a:r>
            <a:r>
              <a:rPr lang="en-US" sz="2800" b="1" dirty="0"/>
              <a:t>⟹Q </a:t>
            </a:r>
            <a:r>
              <a:rPr lang="en-US" sz="2800" dirty="0"/>
              <a:t>⋀</a:t>
            </a:r>
            <a:r>
              <a:rPr lang="en-US" sz="2800" b="1" dirty="0"/>
              <a:t> Q⟹P</a:t>
            </a:r>
            <a:endParaRPr lang="en-US" sz="2500" b="1" dirty="0">
              <a:latin typeface="Open Sans"/>
              <a:ea typeface="Open Sans"/>
              <a:cs typeface="Open Sans"/>
              <a:sym typeface="Open Sans"/>
            </a:endParaRPr>
          </a:p>
        </p:txBody>
      </p:sp>
    </p:spTree>
    <p:extLst>
      <p:ext uri="{BB962C8B-B14F-4D97-AF65-F5344CB8AC3E}">
        <p14:creationId xmlns:p14="http://schemas.microsoft.com/office/powerpoint/2010/main" val="293150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1B4BDE-F32E-A34F-88D0-25EDA1F94F45}"/>
              </a:ext>
            </a:extLst>
          </p:cNvPr>
          <p:cNvSpPr>
            <a:spLocks noGrp="1"/>
          </p:cNvSpPr>
          <p:nvPr>
            <p:ph type="title"/>
          </p:nvPr>
        </p:nvSpPr>
        <p:spPr/>
        <p:txBody>
          <a:bodyPr/>
          <a:lstStyle/>
          <a:p>
            <a:r>
              <a:rPr lang="en-US" dirty="0"/>
              <a:t>Propositional Logic</a:t>
            </a:r>
          </a:p>
        </p:txBody>
      </p:sp>
      <p:sp>
        <p:nvSpPr>
          <p:cNvPr id="6" name="Content Placeholder 5">
            <a:extLst>
              <a:ext uri="{FF2B5EF4-FFF2-40B4-BE49-F238E27FC236}">
                <a16:creationId xmlns:a16="http://schemas.microsoft.com/office/drawing/2014/main" id="{CC2EBFA0-9C58-0242-8CCD-E6F0827AD657}"/>
              </a:ext>
            </a:extLst>
          </p:cNvPr>
          <p:cNvSpPr>
            <a:spLocks noGrp="1"/>
          </p:cNvSpPr>
          <p:nvPr>
            <p:ph idx="1"/>
          </p:nvPr>
        </p:nvSpPr>
        <p:spPr/>
        <p:txBody>
          <a:bodyPr/>
          <a:lstStyle/>
          <a:p>
            <a:pPr marL="342900" indent="-342900">
              <a:buFont typeface="Arial" panose="020B0604020202020204" pitchFamily="34" charset="0"/>
              <a:buChar char="•"/>
            </a:pPr>
            <a:r>
              <a:rPr lang="en-US" dirty="0"/>
              <a:t>Atomic sentences and logical connectives define the </a:t>
            </a:r>
            <a:r>
              <a:rPr lang="en-US" b="1" dirty="0"/>
              <a:t>syntax </a:t>
            </a:r>
            <a:r>
              <a:rPr lang="en-US" dirty="0"/>
              <a:t>of propositional logic and specifies which sentences are well-formed</a:t>
            </a:r>
          </a:p>
          <a:p>
            <a:pPr marL="342900" indent="-342900">
              <a:buFont typeface="Arial" panose="020B0604020202020204" pitchFamily="34" charset="0"/>
              <a:buChar char="•"/>
            </a:pPr>
            <a:r>
              <a:rPr lang="en-US" dirty="0"/>
              <a:t>Truth tables define the </a:t>
            </a:r>
            <a:r>
              <a:rPr lang="en-US" b="1" dirty="0"/>
              <a:t>semantics</a:t>
            </a:r>
            <a:r>
              <a:rPr lang="en-US" dirty="0"/>
              <a:t> of the sentences, which is their </a:t>
            </a:r>
            <a:r>
              <a:rPr lang="en-US" b="1" dirty="0"/>
              <a:t>meaning</a:t>
            </a:r>
          </a:p>
          <a:p>
            <a:pPr marL="342900" indent="-342900">
              <a:buFont typeface="Arial" panose="020B0604020202020204" pitchFamily="34" charset="0"/>
              <a:buChar char="•"/>
            </a:pPr>
            <a:r>
              <a:rPr lang="en-US" dirty="0"/>
              <a:t>The semantics defines the </a:t>
            </a:r>
            <a:r>
              <a:rPr lang="en-US" b="1" dirty="0"/>
              <a:t>truth </a:t>
            </a:r>
            <a:r>
              <a:rPr lang="en-US" dirty="0"/>
              <a:t>of each sentence with respect to a </a:t>
            </a:r>
            <a:r>
              <a:rPr lang="en-US" b="1" dirty="0"/>
              <a:t>possible world, </a:t>
            </a:r>
            <a:r>
              <a:rPr lang="en-US" dirty="0"/>
              <a:t>which we will often call a </a:t>
            </a:r>
            <a:r>
              <a:rPr lang="en-US" b="1" dirty="0"/>
              <a:t>model</a:t>
            </a:r>
            <a:r>
              <a:rPr lang="en-US" dirty="0"/>
              <a:t>.</a:t>
            </a:r>
          </a:p>
          <a:p>
            <a:pPr marL="342900" indent="-342900">
              <a:buFont typeface="Arial" panose="020B0604020202020204" pitchFamily="34" charset="0"/>
              <a:buChar char="•"/>
            </a:pPr>
            <a:r>
              <a:rPr lang="en-US" dirty="0"/>
              <a:t>Our agent can maintain a </a:t>
            </a:r>
            <a:r>
              <a:rPr lang="en-US" b="1" dirty="0"/>
              <a:t>knowledge base </a:t>
            </a:r>
            <a:r>
              <a:rPr lang="en-US" dirty="0"/>
              <a:t>which contains a set sentences whose truth value is known.</a:t>
            </a:r>
          </a:p>
          <a:p>
            <a:endParaRPr lang="en-US" dirty="0"/>
          </a:p>
        </p:txBody>
      </p:sp>
    </p:spTree>
    <p:extLst>
      <p:ext uri="{BB962C8B-B14F-4D97-AF65-F5344CB8AC3E}">
        <p14:creationId xmlns:p14="http://schemas.microsoft.com/office/powerpoint/2010/main" val="2805250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Logical Agents part 2</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
        <p:nvSpPr>
          <p:cNvPr id="4" name="Google Shape;295;p20">
            <a:extLst>
              <a:ext uri="{FF2B5EF4-FFF2-40B4-BE49-F238E27FC236}">
                <a16:creationId xmlns:a16="http://schemas.microsoft.com/office/drawing/2014/main" id="{628C36BF-0E9C-8EDE-4154-82C5D47B9BA4}"/>
              </a:ext>
            </a:extLst>
          </p:cNvPr>
          <p:cNvSpPr/>
          <p:nvPr/>
        </p:nvSpPr>
        <p:spPr>
          <a:xfrm>
            <a:off x="6202326" y="2486399"/>
            <a:ext cx="4053859" cy="942601"/>
          </a:xfrm>
          <a:prstGeom prst="wedgeRoundRectCallout">
            <a:avLst>
              <a:gd name="adj1" fmla="val 51557"/>
              <a:gd name="adj2" fmla="val 76227"/>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HW5 is due on Friday instead of Wednesday.</a:t>
            </a:r>
            <a:endParaRPr sz="2500" b="1" dirty="0">
              <a:solidFill>
                <a:schemeClr val="dk1"/>
              </a:solidFill>
              <a:latin typeface="Open Sans"/>
              <a:ea typeface="Open Sans"/>
              <a:cs typeface="Open Sans"/>
              <a:sym typeface="Open Sans"/>
            </a:endParaRPr>
          </a:p>
        </p:txBody>
      </p:sp>
      <p:sp>
        <p:nvSpPr>
          <p:cNvPr id="5" name="Google Shape;295;p20">
            <a:extLst>
              <a:ext uri="{FF2B5EF4-FFF2-40B4-BE49-F238E27FC236}">
                <a16:creationId xmlns:a16="http://schemas.microsoft.com/office/drawing/2014/main" id="{44A37AD1-73B9-B257-1612-EEDD61F24EB5}"/>
              </a:ext>
            </a:extLst>
          </p:cNvPr>
          <p:cNvSpPr/>
          <p:nvPr/>
        </p:nvSpPr>
        <p:spPr>
          <a:xfrm>
            <a:off x="6926029" y="71179"/>
            <a:ext cx="4635105" cy="1844714"/>
          </a:xfrm>
          <a:prstGeom prst="wedgeRoundRectCallout">
            <a:avLst>
              <a:gd name="adj1" fmla="val 36968"/>
              <a:gd name="adj2" fmla="val 126285"/>
              <a:gd name="adj3" fmla="val 0"/>
            </a:avLst>
          </a:prstGeom>
          <a:solidFill>
            <a:schemeClr val="accent2"/>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 Extra Credit lecture today from 3:30-5pm in Wu &amp; Chen Auditorium </a:t>
            </a:r>
            <a:r>
              <a:rPr lang="en-US" sz="2500" dirty="0">
                <a:solidFill>
                  <a:schemeClr val="dk1"/>
                </a:solidFill>
                <a:latin typeface="Open Sans"/>
                <a:ea typeface="Open Sans"/>
                <a:cs typeface="Open Sans"/>
                <a:sym typeface="Open Sans"/>
              </a:rPr>
              <a:t>"From Logic to Technology and Back" by Prof. Moshe </a:t>
            </a:r>
            <a:r>
              <a:rPr lang="en-US" sz="2500" dirty="0" err="1">
                <a:solidFill>
                  <a:schemeClr val="dk1"/>
                </a:solidFill>
                <a:latin typeface="Open Sans"/>
                <a:ea typeface="Open Sans"/>
                <a:cs typeface="Open Sans"/>
                <a:sym typeface="Open Sans"/>
              </a:rPr>
              <a:t>Vardi</a:t>
            </a:r>
            <a:r>
              <a:rPr lang="en-US" sz="2500" dirty="0">
                <a:solidFill>
                  <a:schemeClr val="dk1"/>
                </a:solidFill>
                <a:latin typeface="Open Sans"/>
                <a:ea typeface="Open Sans"/>
                <a:cs typeface="Open Sans"/>
                <a:sym typeface="Open Sans"/>
              </a:rPr>
              <a:t>. </a:t>
            </a:r>
            <a:endParaRPr sz="2500" dirty="0">
              <a:solidFill>
                <a:schemeClr val="dk1"/>
              </a:solidFill>
              <a:latin typeface="Open Sans"/>
              <a:ea typeface="Open Sans"/>
              <a:cs typeface="Open Sans"/>
              <a:sym typeface="Open Sans"/>
            </a:endParaRPr>
          </a:p>
        </p:txBody>
      </p:sp>
      <p:sp>
        <p:nvSpPr>
          <p:cNvPr id="6" name="Google Shape;295;p20">
            <a:extLst>
              <a:ext uri="{FF2B5EF4-FFF2-40B4-BE49-F238E27FC236}">
                <a16:creationId xmlns:a16="http://schemas.microsoft.com/office/drawing/2014/main" id="{A2DFE816-12FB-1A19-BCE0-BD8700772F03}"/>
              </a:ext>
            </a:extLst>
          </p:cNvPr>
          <p:cNvSpPr/>
          <p:nvPr/>
        </p:nvSpPr>
        <p:spPr>
          <a:xfrm>
            <a:off x="5465825" y="3775527"/>
            <a:ext cx="4053859" cy="1153220"/>
          </a:xfrm>
          <a:prstGeom prst="wedgeRoundRectCallout">
            <a:avLst>
              <a:gd name="adj1" fmla="val 72015"/>
              <a:gd name="adj2" fmla="val -47853"/>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You can work in pairs.  No repeated partners in subsequent HWs.</a:t>
            </a:r>
            <a:endParaRPr sz="2500" b="1" dirty="0">
              <a:solidFill>
                <a:schemeClr val="dk1"/>
              </a:solidFill>
              <a:latin typeface="Open Sans"/>
              <a:ea typeface="Open Sans"/>
              <a:cs typeface="Open Sans"/>
              <a:sym typeface="Open Sans"/>
            </a:endParaRPr>
          </a:p>
        </p:txBody>
      </p:sp>
      <p:sp>
        <p:nvSpPr>
          <p:cNvPr id="7" name="Google Shape;295;p20">
            <a:extLst>
              <a:ext uri="{FF2B5EF4-FFF2-40B4-BE49-F238E27FC236}">
                <a16:creationId xmlns:a16="http://schemas.microsoft.com/office/drawing/2014/main" id="{8DF9D903-56BF-7317-6475-6B050C602517}"/>
              </a:ext>
            </a:extLst>
          </p:cNvPr>
          <p:cNvSpPr/>
          <p:nvPr/>
        </p:nvSpPr>
        <p:spPr>
          <a:xfrm>
            <a:off x="5465824" y="5275274"/>
            <a:ext cx="4454353" cy="1153220"/>
          </a:xfrm>
          <a:prstGeom prst="wedgeRoundRectCallout">
            <a:avLst>
              <a:gd name="adj1" fmla="val 56497"/>
              <a:gd name="adj2" fmla="val -87499"/>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Midterm 1 will be in-class on Thursday Oct 20.</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458899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D9AF-D3C5-AE4E-8728-E6EA2E4403BE}"/>
              </a:ext>
            </a:extLst>
          </p:cNvPr>
          <p:cNvSpPr>
            <a:spLocks noGrp="1"/>
          </p:cNvSpPr>
          <p:nvPr>
            <p:ph type="title"/>
          </p:nvPr>
        </p:nvSpPr>
        <p:spPr/>
        <p:txBody>
          <a:bodyPr/>
          <a:lstStyle/>
          <a:p>
            <a:r>
              <a:rPr lang="en-US" dirty="0"/>
              <a:t>Knowledge Bases</a:t>
            </a:r>
          </a:p>
        </p:txBody>
      </p:sp>
      <p:sp>
        <p:nvSpPr>
          <p:cNvPr id="3" name="Text Placeholder 2">
            <a:extLst>
              <a:ext uri="{FF2B5EF4-FFF2-40B4-BE49-F238E27FC236}">
                <a16:creationId xmlns:a16="http://schemas.microsoft.com/office/drawing/2014/main" id="{CF706DAA-C29B-3D4E-A1FA-78DB9B5CA6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20052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idx="4294967295"/>
          </p:nvPr>
        </p:nvSpPr>
        <p:spPr>
          <a:xfrm>
            <a:off x="0" y="365125"/>
            <a:ext cx="10953750" cy="771525"/>
          </a:xfrm>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4294967295"/>
          </p:nvPr>
        </p:nvSpPr>
        <p:spPr>
          <a:xfrm>
            <a:off x="0" y="1347788"/>
            <a:ext cx="10515600" cy="4794250"/>
          </a:xfrm>
        </p:spPr>
        <p:txBody>
          <a:bodyPr>
            <a:normAutofit/>
          </a:bodyPr>
          <a:lstStyle/>
          <a:p>
            <a:r>
              <a:rPr lang="en-US" dirty="0"/>
              <a:t>We can construct a knowledge base for </a:t>
            </a:r>
            <a:r>
              <a:rPr lang="en-US" dirty="0" err="1"/>
              <a:t>Wampa</a:t>
            </a:r>
            <a:r>
              <a:rPr lang="en-US" dirty="0"/>
              <a:t> World.  </a:t>
            </a:r>
            <a:br>
              <a:rPr lang="en-US" dirty="0"/>
            </a:br>
            <a:r>
              <a:rPr lang="en-US" dirty="0"/>
              <a:t>Let’s start with a set of symbols for each location [</a:t>
            </a:r>
            <a:r>
              <a:rPr lang="en-US" dirty="0" err="1"/>
              <a:t>x,y</a:t>
            </a:r>
            <a:r>
              <a:rPr lang="en-US" dirty="0"/>
              <a:t>]:</a:t>
            </a:r>
          </a:p>
          <a:p>
            <a:pPr marL="342900" indent="-342900">
              <a:buFont typeface="Arial" panose="020B0604020202020204" pitchFamily="34" charset="0"/>
              <a:buChar char="•"/>
            </a:pPr>
            <a:endParaRPr lang="en-US" dirty="0"/>
          </a:p>
        </p:txBody>
      </p:sp>
      <p:grpSp>
        <p:nvGrpSpPr>
          <p:cNvPr id="21" name="Group 20">
            <a:extLst>
              <a:ext uri="{FF2B5EF4-FFF2-40B4-BE49-F238E27FC236}">
                <a16:creationId xmlns:a16="http://schemas.microsoft.com/office/drawing/2014/main" id="{20921D0D-EEB2-C84E-9016-0A0BC3624AB8}"/>
              </a:ext>
            </a:extLst>
          </p:cNvPr>
          <p:cNvGrpSpPr/>
          <p:nvPr/>
        </p:nvGrpSpPr>
        <p:grpSpPr>
          <a:xfrm>
            <a:off x="210433" y="2931134"/>
            <a:ext cx="3701260" cy="1620189"/>
            <a:chOff x="940703" y="2352695"/>
            <a:chExt cx="3701260" cy="1620189"/>
          </a:xfrm>
        </p:grpSpPr>
        <p:grpSp>
          <p:nvGrpSpPr>
            <p:cNvPr id="13" name="Group 12">
              <a:extLst>
                <a:ext uri="{FF2B5EF4-FFF2-40B4-BE49-F238E27FC236}">
                  <a16:creationId xmlns:a16="http://schemas.microsoft.com/office/drawing/2014/main" id="{191E84D7-0B3C-5545-BADD-7D0C6F50A630}"/>
                </a:ext>
              </a:extLst>
            </p:cNvPr>
            <p:cNvGrpSpPr/>
            <p:nvPr/>
          </p:nvGrpSpPr>
          <p:grpSpPr>
            <a:xfrm>
              <a:off x="3103067" y="2365569"/>
              <a:ext cx="1538896" cy="1607315"/>
              <a:chOff x="4752036" y="1995221"/>
              <a:chExt cx="1538896" cy="1607315"/>
            </a:xfrm>
          </p:grpSpPr>
          <p:grpSp>
            <p:nvGrpSpPr>
              <p:cNvPr id="6" name="Group 5">
                <a:extLst>
                  <a:ext uri="{FF2B5EF4-FFF2-40B4-BE49-F238E27FC236}">
                    <a16:creationId xmlns:a16="http://schemas.microsoft.com/office/drawing/2014/main" id="{BF248C56-ECC0-1747-91D9-68BE93B0C8AA}"/>
                  </a:ext>
                </a:extLst>
              </p:cNvPr>
              <p:cNvGrpSpPr/>
              <p:nvPr/>
            </p:nvGrpSpPr>
            <p:grpSpPr>
              <a:xfrm>
                <a:off x="5024014" y="1995221"/>
                <a:ext cx="1266918" cy="1266918"/>
                <a:chOff x="7914618" y="2162082"/>
                <a:chExt cx="1266918" cy="1266918"/>
              </a:xfrm>
            </p:grpSpPr>
            <p:sp>
              <p:nvSpPr>
                <p:cNvPr id="4" name="Rectangle 3">
                  <a:extLst>
                    <a:ext uri="{FF2B5EF4-FFF2-40B4-BE49-F238E27FC236}">
                      <a16:creationId xmlns:a16="http://schemas.microsoft.com/office/drawing/2014/main" id="{D850BC1A-328E-7140-B736-9597DFE02074}"/>
                    </a:ext>
                  </a:extLst>
                </p:cNvPr>
                <p:cNvSpPr/>
                <p:nvPr/>
              </p:nvSpPr>
              <p:spPr>
                <a:xfrm>
                  <a:off x="7914618" y="216208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B900F3D-2F23-0C42-88DA-C94974699147}"/>
                    </a:ext>
                  </a:extLst>
                </p:cNvPr>
                <p:cNvSpPr/>
                <p:nvPr/>
              </p:nvSpPr>
              <p:spPr>
                <a:xfrm>
                  <a:off x="8035586" y="229765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grpSp>
          <p:sp>
            <p:nvSpPr>
              <p:cNvPr id="11" name="TextBox 10">
                <a:extLst>
                  <a:ext uri="{FF2B5EF4-FFF2-40B4-BE49-F238E27FC236}">
                    <a16:creationId xmlns:a16="http://schemas.microsoft.com/office/drawing/2014/main" id="{AF4C8440-EAAE-164C-B5B1-5A744A0080C7}"/>
                  </a:ext>
                </a:extLst>
              </p:cNvPr>
              <p:cNvSpPr txBox="1"/>
              <p:nvPr/>
            </p:nvSpPr>
            <p:spPr>
              <a:xfrm>
                <a:off x="5584606" y="3233204"/>
                <a:ext cx="304892" cy="369332"/>
              </a:xfrm>
              <a:prstGeom prst="rect">
                <a:avLst/>
              </a:prstGeom>
              <a:noFill/>
            </p:spPr>
            <p:txBody>
              <a:bodyPr wrap="none" rtlCol="0">
                <a:spAutoFit/>
              </a:bodyPr>
              <a:lstStyle/>
              <a:p>
                <a:r>
                  <a:rPr lang="en-US" dirty="0">
                    <a:solidFill>
                      <a:schemeClr val="bg2"/>
                    </a:solidFill>
                  </a:rPr>
                  <a:t>x</a:t>
                </a:r>
              </a:p>
            </p:txBody>
          </p:sp>
          <p:sp>
            <p:nvSpPr>
              <p:cNvPr id="12" name="TextBox 11">
                <a:extLst>
                  <a:ext uri="{FF2B5EF4-FFF2-40B4-BE49-F238E27FC236}">
                    <a16:creationId xmlns:a16="http://schemas.microsoft.com/office/drawing/2014/main" id="{A8474122-3CFE-BC41-AC34-52CC9E468DF9}"/>
                  </a:ext>
                </a:extLst>
              </p:cNvPr>
              <p:cNvSpPr txBox="1"/>
              <p:nvPr/>
            </p:nvSpPr>
            <p:spPr>
              <a:xfrm>
                <a:off x="4752036" y="2374086"/>
                <a:ext cx="301686" cy="369332"/>
              </a:xfrm>
              <a:prstGeom prst="rect">
                <a:avLst/>
              </a:prstGeom>
              <a:noFill/>
            </p:spPr>
            <p:txBody>
              <a:bodyPr wrap="none" rtlCol="0">
                <a:spAutoFit/>
              </a:bodyPr>
              <a:lstStyle/>
              <a:p>
                <a:r>
                  <a:rPr lang="en-US" dirty="0">
                    <a:solidFill>
                      <a:schemeClr val="bg2"/>
                    </a:solidFill>
                  </a:rPr>
                  <a:t>y</a:t>
                </a:r>
              </a:p>
            </p:txBody>
          </p:sp>
        </p:grpSp>
        <p:sp>
          <p:nvSpPr>
            <p:cNvPr id="14" name="Rectangle 13">
              <a:extLst>
                <a:ext uri="{FF2B5EF4-FFF2-40B4-BE49-F238E27FC236}">
                  <a16:creationId xmlns:a16="http://schemas.microsoft.com/office/drawing/2014/main" id="{50A2B115-2255-D646-A1DF-0D36C1EFD606}"/>
                </a:ext>
              </a:extLst>
            </p:cNvPr>
            <p:cNvSpPr/>
            <p:nvPr/>
          </p:nvSpPr>
          <p:spPr>
            <a:xfrm>
              <a:off x="940703" y="2352695"/>
              <a:ext cx="2306088" cy="646331"/>
            </a:xfrm>
            <a:prstGeom prst="rect">
              <a:avLst/>
            </a:prstGeom>
          </p:spPr>
          <p:txBody>
            <a:bodyPr wrap="square">
              <a:spAutoFit/>
            </a:bodyPr>
            <a:lstStyle/>
            <a:p>
              <a:r>
                <a:rPr lang="en-US" dirty="0" err="1"/>
                <a:t>P</a:t>
              </a:r>
              <a:r>
                <a:rPr lang="en-US" baseline="-25000" dirty="0" err="1"/>
                <a:t>x,y</a:t>
              </a:r>
              <a:r>
                <a:rPr lang="en-US" dirty="0"/>
                <a:t> is true if there is a pit in [</a:t>
              </a:r>
              <a:r>
                <a:rPr lang="en-US" dirty="0" err="1"/>
                <a:t>x,y</a:t>
              </a:r>
              <a:r>
                <a:rPr lang="en-US" dirty="0"/>
                <a:t>]</a:t>
              </a:r>
            </a:p>
          </p:txBody>
        </p:sp>
      </p:grpSp>
      <p:grpSp>
        <p:nvGrpSpPr>
          <p:cNvPr id="22" name="Group 21">
            <a:extLst>
              <a:ext uri="{FF2B5EF4-FFF2-40B4-BE49-F238E27FC236}">
                <a16:creationId xmlns:a16="http://schemas.microsoft.com/office/drawing/2014/main" id="{9F7C6412-F5C3-EE40-994B-2F11799B3420}"/>
              </a:ext>
            </a:extLst>
          </p:cNvPr>
          <p:cNvGrpSpPr/>
          <p:nvPr/>
        </p:nvGrpSpPr>
        <p:grpSpPr>
          <a:xfrm>
            <a:off x="212080" y="4550350"/>
            <a:ext cx="3699613" cy="1671781"/>
            <a:chOff x="942349" y="4263978"/>
            <a:chExt cx="3699613" cy="1671781"/>
          </a:xfrm>
        </p:grpSpPr>
        <p:sp>
          <p:nvSpPr>
            <p:cNvPr id="15" name="Rectangle 14">
              <a:extLst>
                <a:ext uri="{FF2B5EF4-FFF2-40B4-BE49-F238E27FC236}">
                  <a16:creationId xmlns:a16="http://schemas.microsoft.com/office/drawing/2014/main" id="{33B422D2-7347-FE49-ABAB-3841928F0A5D}"/>
                </a:ext>
              </a:extLst>
            </p:cNvPr>
            <p:cNvSpPr/>
            <p:nvPr/>
          </p:nvSpPr>
          <p:spPr>
            <a:xfrm>
              <a:off x="942349" y="4263978"/>
              <a:ext cx="2430621" cy="646331"/>
            </a:xfrm>
            <a:prstGeom prst="rect">
              <a:avLst/>
            </a:prstGeom>
          </p:spPr>
          <p:txBody>
            <a:bodyPr wrap="square">
              <a:spAutoFit/>
            </a:bodyPr>
            <a:lstStyle/>
            <a:p>
              <a:r>
                <a:rPr lang="en-US" dirty="0" err="1"/>
                <a:t>W</a:t>
              </a:r>
              <a:r>
                <a:rPr lang="en-US" baseline="-25000" dirty="0" err="1"/>
                <a:t>x,y</a:t>
              </a:r>
              <a:r>
                <a:rPr lang="en-US" dirty="0"/>
                <a:t> is true if there is a </a:t>
              </a:r>
              <a:r>
                <a:rPr lang="en-US" dirty="0" err="1"/>
                <a:t>Wampa</a:t>
              </a:r>
              <a:r>
                <a:rPr lang="en-US" dirty="0"/>
                <a:t> in [</a:t>
              </a:r>
              <a:r>
                <a:rPr lang="en-US" dirty="0" err="1"/>
                <a:t>x,y</a:t>
              </a:r>
              <a:r>
                <a:rPr lang="en-US" dirty="0"/>
                <a:t>]</a:t>
              </a:r>
            </a:p>
          </p:txBody>
        </p:sp>
        <p:grpSp>
          <p:nvGrpSpPr>
            <p:cNvPr id="20" name="Group 19">
              <a:extLst>
                <a:ext uri="{FF2B5EF4-FFF2-40B4-BE49-F238E27FC236}">
                  <a16:creationId xmlns:a16="http://schemas.microsoft.com/office/drawing/2014/main" id="{EEF0E97B-11E5-C646-BDCF-11D44E3A50D9}"/>
                </a:ext>
              </a:extLst>
            </p:cNvPr>
            <p:cNvGrpSpPr/>
            <p:nvPr/>
          </p:nvGrpSpPr>
          <p:grpSpPr>
            <a:xfrm>
              <a:off x="3103067" y="4309794"/>
              <a:ext cx="1538895" cy="1625965"/>
              <a:chOff x="3103067" y="4309794"/>
              <a:chExt cx="1538895" cy="1625965"/>
            </a:xfrm>
          </p:grpSpPr>
          <p:sp>
            <p:nvSpPr>
              <p:cNvPr id="16" name="Rectangle 15">
                <a:extLst>
                  <a:ext uri="{FF2B5EF4-FFF2-40B4-BE49-F238E27FC236}">
                    <a16:creationId xmlns:a16="http://schemas.microsoft.com/office/drawing/2014/main" id="{CD1D4666-096F-BA45-AA4B-53F9A3137883}"/>
                  </a:ext>
                </a:extLst>
              </p:cNvPr>
              <p:cNvSpPr/>
              <p:nvPr/>
            </p:nvSpPr>
            <p:spPr>
              <a:xfrm>
                <a:off x="3375044" y="4309794"/>
                <a:ext cx="1266918" cy="1266918"/>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3C51B74-0053-7441-86D3-84CE270012A3}"/>
                  </a:ext>
                </a:extLst>
              </p:cNvPr>
              <p:cNvSpPr txBox="1"/>
              <p:nvPr/>
            </p:nvSpPr>
            <p:spPr>
              <a:xfrm>
                <a:off x="3935637" y="5566427"/>
                <a:ext cx="304892" cy="369332"/>
              </a:xfrm>
              <a:prstGeom prst="rect">
                <a:avLst/>
              </a:prstGeom>
              <a:noFill/>
            </p:spPr>
            <p:txBody>
              <a:bodyPr wrap="none" rtlCol="0">
                <a:spAutoFit/>
              </a:bodyPr>
              <a:lstStyle/>
              <a:p>
                <a:r>
                  <a:rPr lang="en-US" dirty="0">
                    <a:solidFill>
                      <a:schemeClr val="bg2"/>
                    </a:solidFill>
                  </a:rPr>
                  <a:t>x</a:t>
                </a:r>
              </a:p>
            </p:txBody>
          </p:sp>
          <p:sp>
            <p:nvSpPr>
              <p:cNvPr id="18" name="TextBox 17">
                <a:extLst>
                  <a:ext uri="{FF2B5EF4-FFF2-40B4-BE49-F238E27FC236}">
                    <a16:creationId xmlns:a16="http://schemas.microsoft.com/office/drawing/2014/main" id="{B8053A37-9CE8-6A48-B586-0B31F13E87E5}"/>
                  </a:ext>
                </a:extLst>
              </p:cNvPr>
              <p:cNvSpPr txBox="1"/>
              <p:nvPr/>
            </p:nvSpPr>
            <p:spPr>
              <a:xfrm>
                <a:off x="3103067" y="4707309"/>
                <a:ext cx="301686" cy="369332"/>
              </a:xfrm>
              <a:prstGeom prst="rect">
                <a:avLst/>
              </a:prstGeom>
              <a:noFill/>
            </p:spPr>
            <p:txBody>
              <a:bodyPr wrap="none" rtlCol="0">
                <a:spAutoFit/>
              </a:bodyPr>
              <a:lstStyle/>
              <a:p>
                <a:r>
                  <a:rPr lang="en-US" dirty="0">
                    <a:solidFill>
                      <a:schemeClr val="bg2"/>
                    </a:solidFill>
                  </a:rPr>
                  <a:t>y</a:t>
                </a:r>
              </a:p>
            </p:txBody>
          </p:sp>
        </p:grpSp>
      </p:grpSp>
      <p:grpSp>
        <p:nvGrpSpPr>
          <p:cNvPr id="36" name="Group 35">
            <a:extLst>
              <a:ext uri="{FF2B5EF4-FFF2-40B4-BE49-F238E27FC236}">
                <a16:creationId xmlns:a16="http://schemas.microsoft.com/office/drawing/2014/main" id="{63A34A13-9F39-C449-88D8-93818BE71990}"/>
              </a:ext>
            </a:extLst>
          </p:cNvPr>
          <p:cNvGrpSpPr/>
          <p:nvPr/>
        </p:nvGrpSpPr>
        <p:grpSpPr>
          <a:xfrm>
            <a:off x="4410138" y="2886512"/>
            <a:ext cx="3701572" cy="1598037"/>
            <a:chOff x="5387363" y="2308073"/>
            <a:chExt cx="3701572" cy="1598037"/>
          </a:xfrm>
        </p:grpSpPr>
        <p:sp>
          <p:nvSpPr>
            <p:cNvPr id="23" name="Rectangle 22">
              <a:extLst>
                <a:ext uri="{FF2B5EF4-FFF2-40B4-BE49-F238E27FC236}">
                  <a16:creationId xmlns:a16="http://schemas.microsoft.com/office/drawing/2014/main" id="{943DC4A3-4872-EB40-83C9-FDBB6D7AFAD5}"/>
                </a:ext>
              </a:extLst>
            </p:cNvPr>
            <p:cNvSpPr/>
            <p:nvPr/>
          </p:nvSpPr>
          <p:spPr>
            <a:xfrm>
              <a:off x="5387363" y="2352696"/>
              <a:ext cx="2308090" cy="646331"/>
            </a:xfrm>
            <a:prstGeom prst="rect">
              <a:avLst/>
            </a:prstGeom>
          </p:spPr>
          <p:txBody>
            <a:bodyPr wrap="square">
              <a:spAutoFit/>
            </a:bodyPr>
            <a:lstStyle/>
            <a:p>
              <a:r>
                <a:rPr lang="en-US" dirty="0" err="1"/>
                <a:t>B</a:t>
              </a:r>
              <a:r>
                <a:rPr lang="en-US" baseline="-25000" dirty="0" err="1"/>
                <a:t>x,y</a:t>
              </a:r>
              <a:r>
                <a:rPr lang="en-US" dirty="0"/>
                <a:t> is true if there is a breeze in [</a:t>
              </a:r>
              <a:r>
                <a:rPr lang="en-US" dirty="0" err="1"/>
                <a:t>x,y</a:t>
              </a:r>
              <a:r>
                <a:rPr lang="en-US" dirty="0"/>
                <a:t>]</a:t>
              </a:r>
            </a:p>
          </p:txBody>
        </p:sp>
        <p:grpSp>
          <p:nvGrpSpPr>
            <p:cNvPr id="35" name="Group 34">
              <a:extLst>
                <a:ext uri="{FF2B5EF4-FFF2-40B4-BE49-F238E27FC236}">
                  <a16:creationId xmlns:a16="http://schemas.microsoft.com/office/drawing/2014/main" id="{E02041B1-D5FF-8246-BBB1-30BC05FD9115}"/>
                </a:ext>
              </a:extLst>
            </p:cNvPr>
            <p:cNvGrpSpPr/>
            <p:nvPr/>
          </p:nvGrpSpPr>
          <p:grpSpPr>
            <a:xfrm>
              <a:off x="7550039" y="2308073"/>
              <a:ext cx="1538896" cy="1598037"/>
              <a:chOff x="7776493" y="2413553"/>
              <a:chExt cx="1538896" cy="1598037"/>
            </a:xfrm>
          </p:grpSpPr>
          <p:sp>
            <p:nvSpPr>
              <p:cNvPr id="25" name="TextBox 24">
                <a:extLst>
                  <a:ext uri="{FF2B5EF4-FFF2-40B4-BE49-F238E27FC236}">
                    <a16:creationId xmlns:a16="http://schemas.microsoft.com/office/drawing/2014/main" id="{80CD2339-11E4-254D-8EFA-3E73B0C38855}"/>
                  </a:ext>
                </a:extLst>
              </p:cNvPr>
              <p:cNvSpPr txBox="1"/>
              <p:nvPr/>
            </p:nvSpPr>
            <p:spPr>
              <a:xfrm>
                <a:off x="8609063" y="3642258"/>
                <a:ext cx="304892" cy="369332"/>
              </a:xfrm>
              <a:prstGeom prst="rect">
                <a:avLst/>
              </a:prstGeom>
              <a:noFill/>
            </p:spPr>
            <p:txBody>
              <a:bodyPr wrap="none" rtlCol="0">
                <a:spAutoFit/>
              </a:bodyPr>
              <a:lstStyle/>
              <a:p>
                <a:r>
                  <a:rPr lang="en-US" dirty="0">
                    <a:solidFill>
                      <a:schemeClr val="bg2"/>
                    </a:solidFill>
                  </a:rPr>
                  <a:t>x</a:t>
                </a:r>
              </a:p>
            </p:txBody>
          </p:sp>
          <p:sp>
            <p:nvSpPr>
              <p:cNvPr id="26" name="TextBox 25">
                <a:extLst>
                  <a:ext uri="{FF2B5EF4-FFF2-40B4-BE49-F238E27FC236}">
                    <a16:creationId xmlns:a16="http://schemas.microsoft.com/office/drawing/2014/main" id="{2E609FAE-4E77-8145-9D80-2FADB7BCA98B}"/>
                  </a:ext>
                </a:extLst>
              </p:cNvPr>
              <p:cNvSpPr txBox="1"/>
              <p:nvPr/>
            </p:nvSpPr>
            <p:spPr>
              <a:xfrm>
                <a:off x="7776493" y="2783140"/>
                <a:ext cx="301686" cy="369332"/>
              </a:xfrm>
              <a:prstGeom prst="rect">
                <a:avLst/>
              </a:prstGeom>
              <a:noFill/>
            </p:spPr>
            <p:txBody>
              <a:bodyPr wrap="none" rtlCol="0">
                <a:spAutoFit/>
              </a:bodyPr>
              <a:lstStyle/>
              <a:p>
                <a:r>
                  <a:rPr lang="en-US" dirty="0">
                    <a:solidFill>
                      <a:schemeClr val="bg2"/>
                    </a:solidFill>
                  </a:rPr>
                  <a:t>y</a:t>
                </a:r>
              </a:p>
            </p:txBody>
          </p:sp>
          <p:grpSp>
            <p:nvGrpSpPr>
              <p:cNvPr id="31" name="Group 30">
                <a:extLst>
                  <a:ext uri="{FF2B5EF4-FFF2-40B4-BE49-F238E27FC236}">
                    <a16:creationId xmlns:a16="http://schemas.microsoft.com/office/drawing/2014/main" id="{B2C06549-EB40-A646-AE5F-568E1573DE66}"/>
                  </a:ext>
                </a:extLst>
              </p:cNvPr>
              <p:cNvGrpSpPr/>
              <p:nvPr/>
            </p:nvGrpSpPr>
            <p:grpSpPr>
              <a:xfrm>
                <a:off x="8048471" y="2413553"/>
                <a:ext cx="1266918" cy="1266918"/>
                <a:chOff x="8822343" y="1009755"/>
                <a:chExt cx="1266918" cy="1266918"/>
              </a:xfrm>
            </p:grpSpPr>
            <p:sp>
              <p:nvSpPr>
                <p:cNvPr id="32" name="Rectangle 31">
                  <a:extLst>
                    <a:ext uri="{FF2B5EF4-FFF2-40B4-BE49-F238E27FC236}">
                      <a16:creationId xmlns:a16="http://schemas.microsoft.com/office/drawing/2014/main" id="{41F12D4D-BE86-0341-AB1D-5FDDF1E049BF}"/>
                    </a:ext>
                  </a:extLst>
                </p:cNvPr>
                <p:cNvSpPr/>
                <p:nvPr/>
              </p:nvSpPr>
              <p:spPr>
                <a:xfrm>
                  <a:off x="8822343" y="100975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33" name="Freeform 32">
                  <a:extLst>
                    <a:ext uri="{FF2B5EF4-FFF2-40B4-BE49-F238E27FC236}">
                      <a16:creationId xmlns:a16="http://schemas.microsoft.com/office/drawing/2014/main" id="{48B2BB08-85BD-0945-B720-05BCBCA9E69D}"/>
                    </a:ext>
                  </a:extLst>
                </p:cNvPr>
                <p:cNvSpPr/>
                <p:nvPr/>
              </p:nvSpPr>
              <p:spPr>
                <a:xfrm>
                  <a:off x="8989736" y="142221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4DB20127-F65F-AA4A-95C2-C9223E6C162C}"/>
                    </a:ext>
                  </a:extLst>
                </p:cNvPr>
                <p:cNvSpPr/>
                <p:nvPr/>
              </p:nvSpPr>
              <p:spPr>
                <a:xfrm>
                  <a:off x="9010513" y="175876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60" name="Group 59">
            <a:extLst>
              <a:ext uri="{FF2B5EF4-FFF2-40B4-BE49-F238E27FC236}">
                <a16:creationId xmlns:a16="http://schemas.microsoft.com/office/drawing/2014/main" id="{EF408F84-4497-0649-A485-FADF44C21C72}"/>
              </a:ext>
            </a:extLst>
          </p:cNvPr>
          <p:cNvGrpSpPr/>
          <p:nvPr/>
        </p:nvGrpSpPr>
        <p:grpSpPr>
          <a:xfrm>
            <a:off x="4404098" y="4552862"/>
            <a:ext cx="3681758" cy="1626790"/>
            <a:chOff x="5151324" y="3905446"/>
            <a:chExt cx="3681758" cy="1626790"/>
          </a:xfrm>
        </p:grpSpPr>
        <p:grpSp>
          <p:nvGrpSpPr>
            <p:cNvPr id="37" name="Group 36">
              <a:extLst>
                <a:ext uri="{FF2B5EF4-FFF2-40B4-BE49-F238E27FC236}">
                  <a16:creationId xmlns:a16="http://schemas.microsoft.com/office/drawing/2014/main" id="{03E98BE5-4849-7146-9D8A-4384EB1AB566}"/>
                </a:ext>
              </a:extLst>
            </p:cNvPr>
            <p:cNvGrpSpPr/>
            <p:nvPr/>
          </p:nvGrpSpPr>
          <p:grpSpPr>
            <a:xfrm>
              <a:off x="5151324" y="3905446"/>
              <a:ext cx="3681758" cy="1626790"/>
              <a:chOff x="5407177" y="2279320"/>
              <a:chExt cx="3681758" cy="1626790"/>
            </a:xfrm>
          </p:grpSpPr>
          <p:sp>
            <p:nvSpPr>
              <p:cNvPr id="38" name="Rectangle 37">
                <a:extLst>
                  <a:ext uri="{FF2B5EF4-FFF2-40B4-BE49-F238E27FC236}">
                    <a16:creationId xmlns:a16="http://schemas.microsoft.com/office/drawing/2014/main" id="{F282AB2B-1445-6641-BC81-F383FE3681F8}"/>
                  </a:ext>
                </a:extLst>
              </p:cNvPr>
              <p:cNvSpPr/>
              <p:nvPr/>
            </p:nvSpPr>
            <p:spPr>
              <a:xfrm>
                <a:off x="5407177" y="2279320"/>
                <a:ext cx="2308090" cy="646331"/>
              </a:xfrm>
              <a:prstGeom prst="rect">
                <a:avLst/>
              </a:prstGeom>
            </p:spPr>
            <p:txBody>
              <a:bodyPr wrap="square">
                <a:spAutoFit/>
              </a:bodyPr>
              <a:lstStyle/>
              <a:p>
                <a:r>
                  <a:rPr lang="en-US" dirty="0" err="1"/>
                  <a:t>S</a:t>
                </a:r>
                <a:r>
                  <a:rPr lang="en-US" baseline="-25000" dirty="0" err="1"/>
                  <a:t>x,y</a:t>
                </a:r>
                <a:r>
                  <a:rPr lang="en-US" dirty="0"/>
                  <a:t> is true if there is a stench in [</a:t>
                </a:r>
                <a:r>
                  <a:rPr lang="en-US" dirty="0" err="1"/>
                  <a:t>x,y</a:t>
                </a:r>
                <a:r>
                  <a:rPr lang="en-US" dirty="0"/>
                  <a:t>]</a:t>
                </a:r>
              </a:p>
            </p:txBody>
          </p:sp>
          <p:grpSp>
            <p:nvGrpSpPr>
              <p:cNvPr id="39" name="Group 38">
                <a:extLst>
                  <a:ext uri="{FF2B5EF4-FFF2-40B4-BE49-F238E27FC236}">
                    <a16:creationId xmlns:a16="http://schemas.microsoft.com/office/drawing/2014/main" id="{8BF3E5B2-92D0-724A-8523-47D6C52F7015}"/>
                  </a:ext>
                </a:extLst>
              </p:cNvPr>
              <p:cNvGrpSpPr/>
              <p:nvPr/>
            </p:nvGrpSpPr>
            <p:grpSpPr>
              <a:xfrm>
                <a:off x="7550039" y="2308073"/>
                <a:ext cx="1538896" cy="1598037"/>
                <a:chOff x="7776493" y="2413553"/>
                <a:chExt cx="1538896" cy="1598037"/>
              </a:xfrm>
            </p:grpSpPr>
            <p:sp>
              <p:nvSpPr>
                <p:cNvPr id="40" name="TextBox 39">
                  <a:extLst>
                    <a:ext uri="{FF2B5EF4-FFF2-40B4-BE49-F238E27FC236}">
                      <a16:creationId xmlns:a16="http://schemas.microsoft.com/office/drawing/2014/main" id="{403D5A95-23C1-8743-843A-C096D6E93FF5}"/>
                    </a:ext>
                  </a:extLst>
                </p:cNvPr>
                <p:cNvSpPr txBox="1"/>
                <p:nvPr/>
              </p:nvSpPr>
              <p:spPr>
                <a:xfrm>
                  <a:off x="8609063" y="3642258"/>
                  <a:ext cx="304892" cy="369332"/>
                </a:xfrm>
                <a:prstGeom prst="rect">
                  <a:avLst/>
                </a:prstGeom>
                <a:noFill/>
              </p:spPr>
              <p:txBody>
                <a:bodyPr wrap="none" rtlCol="0">
                  <a:spAutoFit/>
                </a:bodyPr>
                <a:lstStyle/>
                <a:p>
                  <a:r>
                    <a:rPr lang="en-US" dirty="0">
                      <a:solidFill>
                        <a:schemeClr val="bg2"/>
                      </a:solidFill>
                    </a:rPr>
                    <a:t>x</a:t>
                  </a:r>
                </a:p>
              </p:txBody>
            </p:sp>
            <p:sp>
              <p:nvSpPr>
                <p:cNvPr id="41" name="TextBox 40">
                  <a:extLst>
                    <a:ext uri="{FF2B5EF4-FFF2-40B4-BE49-F238E27FC236}">
                      <a16:creationId xmlns:a16="http://schemas.microsoft.com/office/drawing/2014/main" id="{F51B1AB2-6F21-204C-B106-A01076AF27CD}"/>
                    </a:ext>
                  </a:extLst>
                </p:cNvPr>
                <p:cNvSpPr txBox="1"/>
                <p:nvPr/>
              </p:nvSpPr>
              <p:spPr>
                <a:xfrm>
                  <a:off x="7776493" y="2783140"/>
                  <a:ext cx="301686" cy="369332"/>
                </a:xfrm>
                <a:prstGeom prst="rect">
                  <a:avLst/>
                </a:prstGeom>
                <a:noFill/>
              </p:spPr>
              <p:txBody>
                <a:bodyPr wrap="none" rtlCol="0">
                  <a:spAutoFit/>
                </a:bodyPr>
                <a:lstStyle/>
                <a:p>
                  <a:r>
                    <a:rPr lang="en-US" dirty="0">
                      <a:solidFill>
                        <a:schemeClr val="bg2"/>
                      </a:solidFill>
                    </a:rPr>
                    <a:t>y</a:t>
                  </a:r>
                </a:p>
              </p:txBody>
            </p:sp>
            <p:sp>
              <p:nvSpPr>
                <p:cNvPr id="43" name="Rectangle 42">
                  <a:extLst>
                    <a:ext uri="{FF2B5EF4-FFF2-40B4-BE49-F238E27FC236}">
                      <a16:creationId xmlns:a16="http://schemas.microsoft.com/office/drawing/2014/main" id="{8878A6E1-5963-D843-8D9B-E1DD137D92F6}"/>
                    </a:ext>
                  </a:extLst>
                </p:cNvPr>
                <p:cNvSpPr/>
                <p:nvPr/>
              </p:nvSpPr>
              <p:spPr>
                <a:xfrm>
                  <a:off x="8048471" y="2413553"/>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Stench</a:t>
                  </a:r>
                </a:p>
              </p:txBody>
            </p:sp>
          </p:grpSp>
        </p:grpSp>
        <p:grpSp>
          <p:nvGrpSpPr>
            <p:cNvPr id="46" name="Group 45">
              <a:extLst>
                <a:ext uri="{FF2B5EF4-FFF2-40B4-BE49-F238E27FC236}">
                  <a16:creationId xmlns:a16="http://schemas.microsoft.com/office/drawing/2014/main" id="{206BE465-1EC7-BD45-9A17-B200F51C3B69}"/>
                </a:ext>
              </a:extLst>
            </p:cNvPr>
            <p:cNvGrpSpPr/>
            <p:nvPr/>
          </p:nvGrpSpPr>
          <p:grpSpPr>
            <a:xfrm>
              <a:off x="7817236" y="4214860"/>
              <a:ext cx="819731" cy="238125"/>
              <a:chOff x="6297861" y="1597025"/>
              <a:chExt cx="819731" cy="238125"/>
            </a:xfrm>
          </p:grpSpPr>
          <p:sp>
            <p:nvSpPr>
              <p:cNvPr id="47" name="Freeform 46">
                <a:extLst>
                  <a:ext uri="{FF2B5EF4-FFF2-40B4-BE49-F238E27FC236}">
                    <a16:creationId xmlns:a16="http://schemas.microsoft.com/office/drawing/2014/main" id="{F79647DB-0EBD-BA49-BB9A-9183F737ADB7}"/>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a:extLst>
                  <a:ext uri="{FF2B5EF4-FFF2-40B4-BE49-F238E27FC236}">
                    <a16:creationId xmlns:a16="http://schemas.microsoft.com/office/drawing/2014/main" id="{BC087AB3-5DDB-CD46-B65E-E690822E202F}"/>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3806A194-4FD8-8043-88C8-1BCF32736DC2}"/>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52307EEA-F0A0-F243-9459-43FED1F53B45}"/>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315B7521-D437-4349-BBA5-3585C1357F0A}"/>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DE8A6D04-160D-8347-870E-568D6DC70953}"/>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5C91254F-BAB2-6D4C-822D-9014B8DFF6F7}"/>
                </a:ext>
              </a:extLst>
            </p:cNvPr>
            <p:cNvGrpSpPr/>
            <p:nvPr/>
          </p:nvGrpSpPr>
          <p:grpSpPr>
            <a:xfrm>
              <a:off x="7850943" y="4700665"/>
              <a:ext cx="753473" cy="252429"/>
              <a:chOff x="6179168" y="1930430"/>
              <a:chExt cx="753473" cy="252429"/>
            </a:xfrm>
          </p:grpSpPr>
          <p:sp>
            <p:nvSpPr>
              <p:cNvPr id="54" name="Freeform 53">
                <a:extLst>
                  <a:ext uri="{FF2B5EF4-FFF2-40B4-BE49-F238E27FC236}">
                    <a16:creationId xmlns:a16="http://schemas.microsoft.com/office/drawing/2014/main" id="{516C3674-4086-204E-BEB6-B32DFE7B7D51}"/>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54">
                <a:extLst>
                  <a:ext uri="{FF2B5EF4-FFF2-40B4-BE49-F238E27FC236}">
                    <a16:creationId xmlns:a16="http://schemas.microsoft.com/office/drawing/2014/main" id="{4132E8D6-6FAD-5249-BCB6-B2EBDE483063}"/>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D35B870E-8D5E-BC48-B9D9-355D484B2056}"/>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4E1F1417-460C-8F44-8688-FC76693876B1}"/>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713EB84D-550E-8145-B5B3-540810DD0072}"/>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2F0F6E49-29F0-F44D-A50F-2E2391F32DFB}"/>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a:extLst>
              <a:ext uri="{FF2B5EF4-FFF2-40B4-BE49-F238E27FC236}">
                <a16:creationId xmlns:a16="http://schemas.microsoft.com/office/drawing/2014/main" id="{AE027D58-D6CE-1941-9E6D-93613586D0FE}"/>
              </a:ext>
            </a:extLst>
          </p:cNvPr>
          <p:cNvSpPr txBox="1"/>
          <p:nvPr/>
        </p:nvSpPr>
        <p:spPr>
          <a:xfrm>
            <a:off x="10940162" y="4133408"/>
            <a:ext cx="304892" cy="369332"/>
          </a:xfrm>
          <a:prstGeom prst="rect">
            <a:avLst/>
          </a:prstGeom>
          <a:noFill/>
        </p:spPr>
        <p:txBody>
          <a:bodyPr wrap="none" rtlCol="0">
            <a:spAutoFit/>
          </a:bodyPr>
          <a:lstStyle/>
          <a:p>
            <a:r>
              <a:rPr lang="en-US" dirty="0">
                <a:solidFill>
                  <a:schemeClr val="bg2"/>
                </a:solidFill>
              </a:rPr>
              <a:t>x</a:t>
            </a:r>
          </a:p>
        </p:txBody>
      </p:sp>
      <p:sp>
        <p:nvSpPr>
          <p:cNvPr id="63" name="TextBox 62">
            <a:extLst>
              <a:ext uri="{FF2B5EF4-FFF2-40B4-BE49-F238E27FC236}">
                <a16:creationId xmlns:a16="http://schemas.microsoft.com/office/drawing/2014/main" id="{1693A11C-23B3-3548-B494-33C0973A0524}"/>
              </a:ext>
            </a:extLst>
          </p:cNvPr>
          <p:cNvSpPr txBox="1"/>
          <p:nvPr/>
        </p:nvSpPr>
        <p:spPr>
          <a:xfrm>
            <a:off x="10107592" y="3274290"/>
            <a:ext cx="301686" cy="369332"/>
          </a:xfrm>
          <a:prstGeom prst="rect">
            <a:avLst/>
          </a:prstGeom>
          <a:noFill/>
        </p:spPr>
        <p:txBody>
          <a:bodyPr wrap="none" rtlCol="0">
            <a:spAutoFit/>
          </a:bodyPr>
          <a:lstStyle/>
          <a:p>
            <a:r>
              <a:rPr lang="en-US" dirty="0">
                <a:solidFill>
                  <a:schemeClr val="bg2"/>
                </a:solidFill>
              </a:rPr>
              <a:t>y</a:t>
            </a:r>
          </a:p>
        </p:txBody>
      </p:sp>
      <p:grpSp>
        <p:nvGrpSpPr>
          <p:cNvPr id="65" name="Group 64">
            <a:extLst>
              <a:ext uri="{FF2B5EF4-FFF2-40B4-BE49-F238E27FC236}">
                <a16:creationId xmlns:a16="http://schemas.microsoft.com/office/drawing/2014/main" id="{C9D9EB7C-BB17-C047-AE21-CA4B541B6FA7}"/>
              </a:ext>
            </a:extLst>
          </p:cNvPr>
          <p:cNvGrpSpPr/>
          <p:nvPr/>
        </p:nvGrpSpPr>
        <p:grpSpPr>
          <a:xfrm>
            <a:off x="8662228" y="2886512"/>
            <a:ext cx="3000634" cy="1266918"/>
            <a:chOff x="9002625" y="2750918"/>
            <a:chExt cx="3000634" cy="1266918"/>
          </a:xfrm>
        </p:grpSpPr>
        <p:sp>
          <p:nvSpPr>
            <p:cNvPr id="61" name="Rectangle 60">
              <a:extLst>
                <a:ext uri="{FF2B5EF4-FFF2-40B4-BE49-F238E27FC236}">
                  <a16:creationId xmlns:a16="http://schemas.microsoft.com/office/drawing/2014/main" id="{2E7B93AA-AA01-0447-89FD-3422026A103E}"/>
                </a:ext>
              </a:extLst>
            </p:cNvPr>
            <p:cNvSpPr/>
            <p:nvPr/>
          </p:nvSpPr>
          <p:spPr>
            <a:xfrm>
              <a:off x="10736341" y="2750918"/>
              <a:ext cx="1266918" cy="1266918"/>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743928C-5BB8-884D-A5DE-A51E068EF8F4}"/>
                </a:ext>
              </a:extLst>
            </p:cNvPr>
            <p:cNvSpPr/>
            <p:nvPr/>
          </p:nvSpPr>
          <p:spPr>
            <a:xfrm>
              <a:off x="9002625" y="2802137"/>
              <a:ext cx="1409368" cy="923330"/>
            </a:xfrm>
            <a:prstGeom prst="rect">
              <a:avLst/>
            </a:prstGeom>
          </p:spPr>
          <p:txBody>
            <a:bodyPr wrap="square">
              <a:spAutoFit/>
            </a:bodyPr>
            <a:lstStyle/>
            <a:p>
              <a:r>
                <a:rPr lang="en-US" dirty="0" err="1"/>
                <a:t>L</a:t>
              </a:r>
              <a:r>
                <a:rPr lang="en-US" baseline="-25000" dirty="0" err="1"/>
                <a:t>x,y</a:t>
              </a:r>
              <a:r>
                <a:rPr lang="en-US" dirty="0"/>
                <a:t> is true if the agent is in [</a:t>
              </a:r>
              <a:r>
                <a:rPr lang="en-US" dirty="0" err="1"/>
                <a:t>x,y</a:t>
              </a:r>
              <a:r>
                <a:rPr lang="en-US" dirty="0"/>
                <a:t>]</a:t>
              </a:r>
            </a:p>
          </p:txBody>
        </p:sp>
      </p:grpSp>
    </p:spTree>
    <p:extLst>
      <p:ext uri="{BB962C8B-B14F-4D97-AF65-F5344CB8AC3E}">
        <p14:creationId xmlns:p14="http://schemas.microsoft.com/office/powerpoint/2010/main" val="4157976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1"/>
          </p:nvPr>
        </p:nvSpPr>
        <p:spPr>
          <a:xfrm>
            <a:off x="399673" y="1348547"/>
            <a:ext cx="5696327" cy="4793836"/>
          </a:xfrm>
        </p:spPr>
        <p:txBody>
          <a:bodyPr/>
          <a:lstStyle/>
          <a:p>
            <a:r>
              <a:rPr lang="en-US" dirty="0"/>
              <a:t>We can construct sentences out of these using our logical connectors.  We’ll label each sentence.</a:t>
            </a:r>
          </a:p>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p>
          <a:p>
            <a:r>
              <a:rPr lang="en-US" b="1" dirty="0"/>
              <a:t>These are true of all </a:t>
            </a:r>
            <a:r>
              <a:rPr lang="en-US" b="1" dirty="0" err="1"/>
              <a:t>Wampa</a:t>
            </a:r>
            <a:r>
              <a:rPr lang="en-US" b="1" dirty="0"/>
              <a:t> Worlds.</a:t>
            </a:r>
            <a:endParaRPr lang="en-US" dirty="0"/>
          </a:p>
          <a:p>
            <a:endParaRPr lang="en-US" dirty="0"/>
          </a:p>
        </p:txBody>
      </p:sp>
      <p:sp>
        <p:nvSpPr>
          <p:cNvPr id="5" name="TextBox 4">
            <a:extLst>
              <a:ext uri="{FF2B5EF4-FFF2-40B4-BE49-F238E27FC236}">
                <a16:creationId xmlns:a16="http://schemas.microsoft.com/office/drawing/2014/main" id="{05EF81FA-3170-3246-9223-CE790AF54EE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6" name="TextBox 5">
            <a:extLst>
              <a:ext uri="{FF2B5EF4-FFF2-40B4-BE49-F238E27FC236}">
                <a16:creationId xmlns:a16="http://schemas.microsoft.com/office/drawing/2014/main" id="{31E570E4-917B-7C44-A87A-3FF0AD8EF8A2}"/>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7" name="TextBox 6">
            <a:extLst>
              <a:ext uri="{FF2B5EF4-FFF2-40B4-BE49-F238E27FC236}">
                <a16:creationId xmlns:a16="http://schemas.microsoft.com/office/drawing/2014/main" id="{D3FCBB61-FE79-154E-A2D7-AF5C70317983}"/>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8" name="TextBox 7">
            <a:extLst>
              <a:ext uri="{FF2B5EF4-FFF2-40B4-BE49-F238E27FC236}">
                <a16:creationId xmlns:a16="http://schemas.microsoft.com/office/drawing/2014/main" id="{7863FEB2-AC1E-FA40-87D5-D1AE3CB7F749}"/>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 name="TextBox 8">
            <a:extLst>
              <a:ext uri="{FF2B5EF4-FFF2-40B4-BE49-F238E27FC236}">
                <a16:creationId xmlns:a16="http://schemas.microsoft.com/office/drawing/2014/main" id="{767546A4-7F9F-4D47-A485-2941E966593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0" name="TextBox 9">
            <a:extLst>
              <a:ext uri="{FF2B5EF4-FFF2-40B4-BE49-F238E27FC236}">
                <a16:creationId xmlns:a16="http://schemas.microsoft.com/office/drawing/2014/main" id="{E8202234-F02E-CF46-8736-FCC7F5114C04}"/>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11" name="TextBox 10">
            <a:extLst>
              <a:ext uri="{FF2B5EF4-FFF2-40B4-BE49-F238E27FC236}">
                <a16:creationId xmlns:a16="http://schemas.microsoft.com/office/drawing/2014/main" id="{7B55824C-791C-0B44-B16C-450C0370383F}"/>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12" name="TextBox 11">
            <a:extLst>
              <a:ext uri="{FF2B5EF4-FFF2-40B4-BE49-F238E27FC236}">
                <a16:creationId xmlns:a16="http://schemas.microsoft.com/office/drawing/2014/main" id="{7EEAC526-EA18-9945-BD07-B14B3BFD8151}"/>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13" name="Group 12">
            <a:extLst>
              <a:ext uri="{FF2B5EF4-FFF2-40B4-BE49-F238E27FC236}">
                <a16:creationId xmlns:a16="http://schemas.microsoft.com/office/drawing/2014/main" id="{4439FCAE-C157-654A-878C-B71696798018}"/>
              </a:ext>
            </a:extLst>
          </p:cNvPr>
          <p:cNvGrpSpPr/>
          <p:nvPr/>
        </p:nvGrpSpPr>
        <p:grpSpPr>
          <a:xfrm>
            <a:off x="6288506" y="1009755"/>
            <a:ext cx="5740778" cy="5032375"/>
            <a:chOff x="6456556" y="1825625"/>
            <a:chExt cx="4143414" cy="3632123"/>
          </a:xfrm>
        </p:grpSpPr>
        <p:sp>
          <p:nvSpPr>
            <p:cNvPr id="14" name="Rectangle 13">
              <a:extLst>
                <a:ext uri="{FF2B5EF4-FFF2-40B4-BE49-F238E27FC236}">
                  <a16:creationId xmlns:a16="http://schemas.microsoft.com/office/drawing/2014/main" id="{EA750B3A-8812-AE4A-BF70-7175EDFB29DC}"/>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3B70BE0-5A21-8949-9DEF-89CDAB82F40F}"/>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C7A2D1-3770-D44D-9A6D-BAA475D30F79}"/>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FEB5616-5F3D-2A4D-86A1-600AA9082D43}"/>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EDE36EB-A97C-0949-AB57-E2360E9F9CC0}"/>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 name="Rectangle 18">
              <a:extLst>
                <a:ext uri="{FF2B5EF4-FFF2-40B4-BE49-F238E27FC236}">
                  <a16:creationId xmlns:a16="http://schemas.microsoft.com/office/drawing/2014/main" id="{2C8A2238-87F7-1D49-9304-24B9158CA22F}"/>
                </a:ext>
              </a:extLst>
            </p:cNvPr>
            <p:cNvSpPr/>
            <p:nvPr/>
          </p:nvSpPr>
          <p:spPr>
            <a:xfrm>
              <a:off x="64565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05CF6F7-B002-234F-AF47-D9CA916558A7}"/>
                </a:ext>
              </a:extLst>
            </p:cNvPr>
            <p:cNvSpPr/>
            <p:nvPr/>
          </p:nvSpPr>
          <p:spPr>
            <a:xfrm>
              <a:off x="73709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77FB696-A2A5-0A4B-9A66-971A014303E7}"/>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DC2191F-B0AB-974B-B9F9-E93FB24C8ED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F0D6028-87DF-C443-A9FE-C8EF798E3A6C}"/>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CA2442-0DEF-F942-91F5-049F19F018B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7666DC5-C4A5-0F4D-AEDE-3A83B000493E}"/>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0C70C15-2B0F-8C4C-B265-51925CBCE440}"/>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FF810A-4957-274A-AC26-2AA283B3E6BF}"/>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8321133-867C-6740-AE7C-84A8362DA7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AAB0BDB-AFBA-BA41-9430-287BB63C645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22CD56-E3E5-B540-B4D3-B09D05A9D1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Table 3">
            <a:extLst>
              <a:ext uri="{FF2B5EF4-FFF2-40B4-BE49-F238E27FC236}">
                <a16:creationId xmlns:a16="http://schemas.microsoft.com/office/drawing/2014/main" id="{2F24D069-F7CC-1A4F-BE73-C3D94F7D14A4}"/>
              </a:ext>
            </a:extLst>
          </p:cNvPr>
          <p:cNvGraphicFramePr>
            <a:graphicFrameLocks noGrp="1"/>
          </p:cNvGraphicFramePr>
          <p:nvPr>
            <p:extLst>
              <p:ext uri="{D42A27DB-BD31-4B8C-83A1-F6EECF244321}">
                <p14:modId xmlns:p14="http://schemas.microsoft.com/office/powerpoint/2010/main" val="2809999217"/>
              </p:ext>
            </p:extLst>
          </p:nvPr>
        </p:nvGraphicFramePr>
        <p:xfrm>
          <a:off x="9446224" y="165254"/>
          <a:ext cx="2552991" cy="2225040"/>
        </p:xfrm>
        <a:graphic>
          <a:graphicData uri="http://schemas.openxmlformats.org/drawingml/2006/table">
            <a:tbl>
              <a:tblPr firstRow="1" bandRow="1">
                <a:tableStyleId>{5C22544A-7EE6-4342-B048-85BDC9FD1C3A}</a:tableStyleId>
              </a:tblPr>
              <a:tblGrid>
                <a:gridCol w="2552991">
                  <a:extLst>
                    <a:ext uri="{9D8B030D-6E8A-4147-A177-3AD203B41FA5}">
                      <a16:colId xmlns:a16="http://schemas.microsoft.com/office/drawing/2014/main" val="1177420777"/>
                    </a:ext>
                  </a:extLst>
                </a:gridCol>
              </a:tblGrid>
              <a:tr h="370840">
                <a:tc>
                  <a:txBody>
                    <a:bodyPr/>
                    <a:lstStyle/>
                    <a:p>
                      <a:r>
                        <a:rPr lang="en-US" dirty="0"/>
                        <a:t>Logical Connectives</a:t>
                      </a:r>
                    </a:p>
                  </a:txBody>
                  <a:tcPr/>
                </a:tc>
                <a:extLst>
                  <a:ext uri="{0D108BD9-81ED-4DB2-BD59-A6C34878D82A}">
                    <a16:rowId xmlns:a16="http://schemas.microsoft.com/office/drawing/2014/main" val="3543175473"/>
                  </a:ext>
                </a:extLst>
              </a:tr>
              <a:tr h="370840">
                <a:tc>
                  <a:txBody>
                    <a:bodyPr/>
                    <a:lstStyle/>
                    <a:p>
                      <a:r>
                        <a:rPr lang="en-US" dirty="0"/>
                        <a:t>¬ (not)</a:t>
                      </a:r>
                    </a:p>
                  </a:txBody>
                  <a:tcPr/>
                </a:tc>
                <a:extLst>
                  <a:ext uri="{0D108BD9-81ED-4DB2-BD59-A6C34878D82A}">
                    <a16:rowId xmlns:a16="http://schemas.microsoft.com/office/drawing/2014/main" val="4001776402"/>
                  </a:ext>
                </a:extLst>
              </a:tr>
              <a:tr h="370840">
                <a:tc>
                  <a:txBody>
                    <a:bodyPr/>
                    <a:lstStyle/>
                    <a:p>
                      <a:r>
                        <a:rPr lang="en-US" dirty="0"/>
                        <a:t>⋀ (and)</a:t>
                      </a:r>
                    </a:p>
                  </a:txBody>
                  <a:tcPr/>
                </a:tc>
                <a:extLst>
                  <a:ext uri="{0D108BD9-81ED-4DB2-BD59-A6C34878D82A}">
                    <a16:rowId xmlns:a16="http://schemas.microsoft.com/office/drawing/2014/main" val="1897695573"/>
                  </a:ext>
                </a:extLst>
              </a:tr>
              <a:tr h="370840">
                <a:tc>
                  <a:txBody>
                    <a:bodyPr/>
                    <a:lstStyle/>
                    <a:p>
                      <a:r>
                        <a:rPr lang="en-US" dirty="0"/>
                        <a:t>⋁ (or)</a:t>
                      </a:r>
                    </a:p>
                  </a:txBody>
                  <a:tcPr/>
                </a:tc>
                <a:extLst>
                  <a:ext uri="{0D108BD9-81ED-4DB2-BD59-A6C34878D82A}">
                    <a16:rowId xmlns:a16="http://schemas.microsoft.com/office/drawing/2014/main" val="2836129410"/>
                  </a:ext>
                </a:extLst>
              </a:tr>
              <a:tr h="370840">
                <a:tc>
                  <a:txBody>
                    <a:bodyPr/>
                    <a:lstStyle/>
                    <a:p>
                      <a:r>
                        <a:rPr lang="en-US" dirty="0"/>
                        <a:t>⟹  (implies)</a:t>
                      </a:r>
                    </a:p>
                  </a:txBody>
                  <a:tcPr/>
                </a:tc>
                <a:extLst>
                  <a:ext uri="{0D108BD9-81ED-4DB2-BD59-A6C34878D82A}">
                    <a16:rowId xmlns:a16="http://schemas.microsoft.com/office/drawing/2014/main" val="2453209060"/>
                  </a:ext>
                </a:extLst>
              </a:tr>
              <a:tr h="370840">
                <a:tc>
                  <a:txBody>
                    <a:bodyPr/>
                    <a:lstStyle/>
                    <a:p>
                      <a:r>
                        <a:rPr lang="en-US" dirty="0"/>
                        <a:t>⇔ (if and only if)</a:t>
                      </a:r>
                    </a:p>
                  </a:txBody>
                  <a:tcPr/>
                </a:tc>
                <a:extLst>
                  <a:ext uri="{0D108BD9-81ED-4DB2-BD59-A6C34878D82A}">
                    <a16:rowId xmlns:a16="http://schemas.microsoft.com/office/drawing/2014/main" val="679332917"/>
                  </a:ext>
                </a:extLst>
              </a:tr>
            </a:tbl>
          </a:graphicData>
        </a:graphic>
      </p:graphicFrame>
    </p:spTree>
    <p:extLst>
      <p:ext uri="{BB962C8B-B14F-4D97-AF65-F5344CB8AC3E}">
        <p14:creationId xmlns:p14="http://schemas.microsoft.com/office/powerpoint/2010/main" val="523307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1"/>
          </p:nvPr>
        </p:nvSpPr>
        <p:spPr>
          <a:xfrm>
            <a:off x="399673" y="1348547"/>
            <a:ext cx="5696327" cy="4793836"/>
          </a:xfrm>
        </p:spPr>
        <p:txBody>
          <a:bodyPr/>
          <a:lstStyle/>
          <a:p>
            <a:r>
              <a:rPr lang="en-US" dirty="0"/>
              <a:t>We can construct sentences out of these using our logical connectors.  We’ll label each sentence.</a:t>
            </a:r>
          </a:p>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What if we perceive the presence or absence of breeze in [1,1], [2,1]?</a:t>
            </a:r>
          </a:p>
          <a:p>
            <a:r>
              <a:rPr lang="en-US" dirty="0"/>
              <a:t>R4: ¬ B</a:t>
            </a:r>
            <a:r>
              <a:rPr lang="en-US" baseline="-25000" dirty="0"/>
              <a:t>1,1</a:t>
            </a:r>
            <a:r>
              <a:rPr lang="en-US" dirty="0"/>
              <a:t> </a:t>
            </a:r>
          </a:p>
          <a:p>
            <a:r>
              <a:rPr lang="en-US" dirty="0"/>
              <a:t>R5:  B</a:t>
            </a:r>
            <a:r>
              <a:rPr lang="en-US" baseline="-25000" dirty="0"/>
              <a:t>2,1</a:t>
            </a:r>
            <a:endParaRPr lang="en-US" dirty="0"/>
          </a:p>
        </p:txBody>
      </p:sp>
      <p:sp>
        <p:nvSpPr>
          <p:cNvPr id="5" name="TextBox 4">
            <a:extLst>
              <a:ext uri="{FF2B5EF4-FFF2-40B4-BE49-F238E27FC236}">
                <a16:creationId xmlns:a16="http://schemas.microsoft.com/office/drawing/2014/main" id="{05EF81FA-3170-3246-9223-CE790AF54EE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6" name="TextBox 5">
            <a:extLst>
              <a:ext uri="{FF2B5EF4-FFF2-40B4-BE49-F238E27FC236}">
                <a16:creationId xmlns:a16="http://schemas.microsoft.com/office/drawing/2014/main" id="{31E570E4-917B-7C44-A87A-3FF0AD8EF8A2}"/>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7" name="TextBox 6">
            <a:extLst>
              <a:ext uri="{FF2B5EF4-FFF2-40B4-BE49-F238E27FC236}">
                <a16:creationId xmlns:a16="http://schemas.microsoft.com/office/drawing/2014/main" id="{D3FCBB61-FE79-154E-A2D7-AF5C70317983}"/>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8" name="TextBox 7">
            <a:extLst>
              <a:ext uri="{FF2B5EF4-FFF2-40B4-BE49-F238E27FC236}">
                <a16:creationId xmlns:a16="http://schemas.microsoft.com/office/drawing/2014/main" id="{7863FEB2-AC1E-FA40-87D5-D1AE3CB7F749}"/>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 name="TextBox 8">
            <a:extLst>
              <a:ext uri="{FF2B5EF4-FFF2-40B4-BE49-F238E27FC236}">
                <a16:creationId xmlns:a16="http://schemas.microsoft.com/office/drawing/2014/main" id="{767546A4-7F9F-4D47-A485-2941E966593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0" name="TextBox 9">
            <a:extLst>
              <a:ext uri="{FF2B5EF4-FFF2-40B4-BE49-F238E27FC236}">
                <a16:creationId xmlns:a16="http://schemas.microsoft.com/office/drawing/2014/main" id="{E8202234-F02E-CF46-8736-FCC7F5114C04}"/>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11" name="TextBox 10">
            <a:extLst>
              <a:ext uri="{FF2B5EF4-FFF2-40B4-BE49-F238E27FC236}">
                <a16:creationId xmlns:a16="http://schemas.microsoft.com/office/drawing/2014/main" id="{7B55824C-791C-0B44-B16C-450C0370383F}"/>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12" name="TextBox 11">
            <a:extLst>
              <a:ext uri="{FF2B5EF4-FFF2-40B4-BE49-F238E27FC236}">
                <a16:creationId xmlns:a16="http://schemas.microsoft.com/office/drawing/2014/main" id="{7EEAC526-EA18-9945-BD07-B14B3BFD8151}"/>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13" name="Group 12">
            <a:extLst>
              <a:ext uri="{FF2B5EF4-FFF2-40B4-BE49-F238E27FC236}">
                <a16:creationId xmlns:a16="http://schemas.microsoft.com/office/drawing/2014/main" id="{4439FCAE-C157-654A-878C-B71696798018}"/>
              </a:ext>
            </a:extLst>
          </p:cNvPr>
          <p:cNvGrpSpPr/>
          <p:nvPr/>
        </p:nvGrpSpPr>
        <p:grpSpPr>
          <a:xfrm>
            <a:off x="6288506" y="1009755"/>
            <a:ext cx="5740778" cy="5032375"/>
            <a:chOff x="6456556" y="1825625"/>
            <a:chExt cx="4143414" cy="3632123"/>
          </a:xfrm>
        </p:grpSpPr>
        <p:sp>
          <p:nvSpPr>
            <p:cNvPr id="14" name="Rectangle 13">
              <a:extLst>
                <a:ext uri="{FF2B5EF4-FFF2-40B4-BE49-F238E27FC236}">
                  <a16:creationId xmlns:a16="http://schemas.microsoft.com/office/drawing/2014/main" id="{EA750B3A-8812-AE4A-BF70-7175EDFB29DC}"/>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3B70BE0-5A21-8949-9DEF-89CDAB82F40F}"/>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C7A2D1-3770-D44D-9A6D-BAA475D30F79}"/>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FEB5616-5F3D-2A4D-86A1-600AA9082D43}"/>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EDE36EB-A97C-0949-AB57-E2360E9F9CC0}"/>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 name="Rectangle 18">
              <a:extLst>
                <a:ext uri="{FF2B5EF4-FFF2-40B4-BE49-F238E27FC236}">
                  <a16:creationId xmlns:a16="http://schemas.microsoft.com/office/drawing/2014/main" id="{2C8A2238-87F7-1D49-9304-24B9158CA22F}"/>
                </a:ext>
              </a:extLst>
            </p:cNvPr>
            <p:cNvSpPr/>
            <p:nvPr/>
          </p:nvSpPr>
          <p:spPr>
            <a:xfrm>
              <a:off x="64565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05CF6F7-B002-234F-AF47-D9CA916558A7}"/>
                </a:ext>
              </a:extLst>
            </p:cNvPr>
            <p:cNvSpPr/>
            <p:nvPr/>
          </p:nvSpPr>
          <p:spPr>
            <a:xfrm>
              <a:off x="73709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77FB696-A2A5-0A4B-9A66-971A014303E7}"/>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DC2191F-B0AB-974B-B9F9-E93FB24C8ED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F0D6028-87DF-C443-A9FE-C8EF798E3A6C}"/>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CA2442-0DEF-F942-91F5-049F19F018B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7666DC5-C4A5-0F4D-AEDE-3A83B000493E}"/>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0C70C15-2B0F-8C4C-B265-51925CBCE440}"/>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FF810A-4957-274A-AC26-2AA283B3E6BF}"/>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8321133-867C-6740-AE7C-84A8362DA7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AAB0BDB-AFBA-BA41-9430-287BB63C645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22CD56-E3E5-B540-B4D3-B09D05A9D1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a:extLst>
              <a:ext uri="{FF2B5EF4-FFF2-40B4-BE49-F238E27FC236}">
                <a16:creationId xmlns:a16="http://schemas.microsoft.com/office/drawing/2014/main" id="{90E34470-8AF3-1847-ADAE-C3F4F6A1BD02}"/>
              </a:ext>
            </a:extLst>
          </p:cNvPr>
          <p:cNvSpPr/>
          <p:nvPr/>
        </p:nvSpPr>
        <p:spPr>
          <a:xfrm>
            <a:off x="7705479" y="5224005"/>
            <a:ext cx="925253" cy="369332"/>
          </a:xfrm>
          <a:prstGeom prst="rect">
            <a:avLst/>
          </a:prstGeom>
        </p:spPr>
        <p:txBody>
          <a:bodyPr wrap="none">
            <a:spAutoFit/>
          </a:bodyPr>
          <a:lstStyle/>
          <a:p>
            <a:r>
              <a:rPr lang="en-US" dirty="0">
                <a:solidFill>
                  <a:schemeClr val="bg1"/>
                </a:solidFill>
              </a:rPr>
              <a:t>Breeze</a:t>
            </a:r>
          </a:p>
        </p:txBody>
      </p:sp>
      <p:sp>
        <p:nvSpPr>
          <p:cNvPr id="32" name="Rectangle 31">
            <a:extLst>
              <a:ext uri="{FF2B5EF4-FFF2-40B4-BE49-F238E27FC236}">
                <a16:creationId xmlns:a16="http://schemas.microsoft.com/office/drawing/2014/main" id="{12650225-5D3B-074D-A5C9-06FE69C7E376}"/>
              </a:ext>
            </a:extLst>
          </p:cNvPr>
          <p:cNvSpPr/>
          <p:nvPr/>
        </p:nvSpPr>
        <p:spPr>
          <a:xfrm>
            <a:off x="6262834" y="5224005"/>
            <a:ext cx="1298753" cy="369332"/>
          </a:xfrm>
          <a:prstGeom prst="rect">
            <a:avLst/>
          </a:prstGeom>
        </p:spPr>
        <p:txBody>
          <a:bodyPr wrap="none">
            <a:spAutoFit/>
          </a:bodyPr>
          <a:lstStyle/>
          <a:p>
            <a:r>
              <a:rPr lang="en-US" dirty="0">
                <a:solidFill>
                  <a:schemeClr val="bg1"/>
                </a:solidFill>
              </a:rPr>
              <a:t>No Breeze</a:t>
            </a:r>
          </a:p>
        </p:txBody>
      </p:sp>
      <p:graphicFrame>
        <p:nvGraphicFramePr>
          <p:cNvPr id="33" name="Table 32">
            <a:extLst>
              <a:ext uri="{FF2B5EF4-FFF2-40B4-BE49-F238E27FC236}">
                <a16:creationId xmlns:a16="http://schemas.microsoft.com/office/drawing/2014/main" id="{8EE5C4EE-3400-154C-AAD8-EEC1622C5E30}"/>
              </a:ext>
            </a:extLst>
          </p:cNvPr>
          <p:cNvGraphicFramePr>
            <a:graphicFrameLocks noGrp="1"/>
          </p:cNvGraphicFramePr>
          <p:nvPr>
            <p:extLst>
              <p:ext uri="{D42A27DB-BD31-4B8C-83A1-F6EECF244321}">
                <p14:modId xmlns:p14="http://schemas.microsoft.com/office/powerpoint/2010/main" val="110586271"/>
              </p:ext>
            </p:extLst>
          </p:nvPr>
        </p:nvGraphicFramePr>
        <p:xfrm>
          <a:off x="9446224" y="165254"/>
          <a:ext cx="2552991" cy="2225040"/>
        </p:xfrm>
        <a:graphic>
          <a:graphicData uri="http://schemas.openxmlformats.org/drawingml/2006/table">
            <a:tbl>
              <a:tblPr firstRow="1" bandRow="1">
                <a:tableStyleId>{5C22544A-7EE6-4342-B048-85BDC9FD1C3A}</a:tableStyleId>
              </a:tblPr>
              <a:tblGrid>
                <a:gridCol w="2552991">
                  <a:extLst>
                    <a:ext uri="{9D8B030D-6E8A-4147-A177-3AD203B41FA5}">
                      <a16:colId xmlns:a16="http://schemas.microsoft.com/office/drawing/2014/main" val="1177420777"/>
                    </a:ext>
                  </a:extLst>
                </a:gridCol>
              </a:tblGrid>
              <a:tr h="370840">
                <a:tc>
                  <a:txBody>
                    <a:bodyPr/>
                    <a:lstStyle/>
                    <a:p>
                      <a:r>
                        <a:rPr lang="en-US" dirty="0"/>
                        <a:t>Logical Connectives</a:t>
                      </a:r>
                    </a:p>
                  </a:txBody>
                  <a:tcPr/>
                </a:tc>
                <a:extLst>
                  <a:ext uri="{0D108BD9-81ED-4DB2-BD59-A6C34878D82A}">
                    <a16:rowId xmlns:a16="http://schemas.microsoft.com/office/drawing/2014/main" val="3543175473"/>
                  </a:ext>
                </a:extLst>
              </a:tr>
              <a:tr h="370840">
                <a:tc>
                  <a:txBody>
                    <a:bodyPr/>
                    <a:lstStyle/>
                    <a:p>
                      <a:r>
                        <a:rPr lang="en-US" dirty="0"/>
                        <a:t>¬ (not)</a:t>
                      </a:r>
                    </a:p>
                  </a:txBody>
                  <a:tcPr/>
                </a:tc>
                <a:extLst>
                  <a:ext uri="{0D108BD9-81ED-4DB2-BD59-A6C34878D82A}">
                    <a16:rowId xmlns:a16="http://schemas.microsoft.com/office/drawing/2014/main" val="4001776402"/>
                  </a:ext>
                </a:extLst>
              </a:tr>
              <a:tr h="370840">
                <a:tc>
                  <a:txBody>
                    <a:bodyPr/>
                    <a:lstStyle/>
                    <a:p>
                      <a:r>
                        <a:rPr lang="en-US" dirty="0"/>
                        <a:t>⋀ (and)</a:t>
                      </a:r>
                    </a:p>
                  </a:txBody>
                  <a:tcPr/>
                </a:tc>
                <a:extLst>
                  <a:ext uri="{0D108BD9-81ED-4DB2-BD59-A6C34878D82A}">
                    <a16:rowId xmlns:a16="http://schemas.microsoft.com/office/drawing/2014/main" val="1897695573"/>
                  </a:ext>
                </a:extLst>
              </a:tr>
              <a:tr h="370840">
                <a:tc>
                  <a:txBody>
                    <a:bodyPr/>
                    <a:lstStyle/>
                    <a:p>
                      <a:r>
                        <a:rPr lang="en-US" dirty="0"/>
                        <a:t>⋁ (or)</a:t>
                      </a:r>
                    </a:p>
                  </a:txBody>
                  <a:tcPr/>
                </a:tc>
                <a:extLst>
                  <a:ext uri="{0D108BD9-81ED-4DB2-BD59-A6C34878D82A}">
                    <a16:rowId xmlns:a16="http://schemas.microsoft.com/office/drawing/2014/main" val="2836129410"/>
                  </a:ext>
                </a:extLst>
              </a:tr>
              <a:tr h="370840">
                <a:tc>
                  <a:txBody>
                    <a:bodyPr/>
                    <a:lstStyle/>
                    <a:p>
                      <a:r>
                        <a:rPr lang="en-US" dirty="0"/>
                        <a:t>⟹  (implies)</a:t>
                      </a:r>
                    </a:p>
                  </a:txBody>
                  <a:tcPr/>
                </a:tc>
                <a:extLst>
                  <a:ext uri="{0D108BD9-81ED-4DB2-BD59-A6C34878D82A}">
                    <a16:rowId xmlns:a16="http://schemas.microsoft.com/office/drawing/2014/main" val="2453209060"/>
                  </a:ext>
                </a:extLst>
              </a:tr>
              <a:tr h="370840">
                <a:tc>
                  <a:txBody>
                    <a:bodyPr/>
                    <a:lstStyle/>
                    <a:p>
                      <a:r>
                        <a:rPr lang="en-US" dirty="0"/>
                        <a:t>⇔ (if and only if)</a:t>
                      </a:r>
                    </a:p>
                  </a:txBody>
                  <a:tcPr/>
                </a:tc>
                <a:extLst>
                  <a:ext uri="{0D108BD9-81ED-4DB2-BD59-A6C34878D82A}">
                    <a16:rowId xmlns:a16="http://schemas.microsoft.com/office/drawing/2014/main" val="679332917"/>
                  </a:ext>
                </a:extLst>
              </a:tr>
            </a:tbl>
          </a:graphicData>
        </a:graphic>
      </p:graphicFrame>
    </p:spTree>
    <p:extLst>
      <p:ext uri="{BB962C8B-B14F-4D97-AF65-F5344CB8AC3E}">
        <p14:creationId xmlns:p14="http://schemas.microsoft.com/office/powerpoint/2010/main" val="2614997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D759-F2C9-CB4B-AC91-0F0A53020EBD}"/>
              </a:ext>
            </a:extLst>
          </p:cNvPr>
          <p:cNvSpPr>
            <a:spLocks noGrp="1"/>
          </p:cNvSpPr>
          <p:nvPr>
            <p:ph type="title"/>
          </p:nvPr>
        </p:nvSpPr>
        <p:spPr/>
        <p:txBody>
          <a:bodyPr>
            <a:normAutofit/>
          </a:bodyPr>
          <a:lstStyle/>
          <a:p>
            <a:r>
              <a:rPr lang="en-US" dirty="0"/>
              <a:t>Knowledge-based Agents</a:t>
            </a:r>
          </a:p>
        </p:txBody>
      </p:sp>
      <p:sp>
        <p:nvSpPr>
          <p:cNvPr id="3" name="Content Placeholder 2">
            <a:extLst>
              <a:ext uri="{FF2B5EF4-FFF2-40B4-BE49-F238E27FC236}">
                <a16:creationId xmlns:a16="http://schemas.microsoft.com/office/drawing/2014/main" id="{471B1CA5-C525-224C-A4F4-B02388D90B42}"/>
              </a:ext>
            </a:extLst>
          </p:cNvPr>
          <p:cNvSpPr>
            <a:spLocks noGrp="1"/>
          </p:cNvSpPr>
          <p:nvPr>
            <p:ph idx="1"/>
          </p:nvPr>
        </p:nvSpPr>
        <p:spPr/>
        <p:txBody>
          <a:bodyPr>
            <a:normAutofit/>
          </a:bodyPr>
          <a:lstStyle/>
          <a:p>
            <a:r>
              <a:rPr lang="en-US" dirty="0"/>
              <a:t>A central component of a knowledge-based agent is a </a:t>
            </a:r>
            <a:r>
              <a:rPr lang="en-US" b="1" dirty="0"/>
              <a:t>knowledge base</a:t>
            </a:r>
            <a:r>
              <a:rPr lang="en-US" dirty="0"/>
              <a:t> or KB.</a:t>
            </a:r>
          </a:p>
          <a:p>
            <a:endParaRPr lang="en-US" dirty="0"/>
          </a:p>
          <a:p>
            <a:r>
              <a:rPr lang="en-US" dirty="0"/>
              <a:t>A KB contains a set of </a:t>
            </a:r>
            <a:r>
              <a:rPr lang="en-US" b="1" dirty="0"/>
              <a:t>sentence</a:t>
            </a:r>
            <a:r>
              <a:rPr lang="en-US" dirty="0"/>
              <a:t> that are written in a </a:t>
            </a:r>
            <a:r>
              <a:rPr lang="en-US" b="1" dirty="0"/>
              <a:t>knowledge representation language.  </a:t>
            </a:r>
            <a:r>
              <a:rPr lang="en-US" dirty="0"/>
              <a:t>The sentence contains some assertion about the world.  </a:t>
            </a:r>
          </a:p>
          <a:p>
            <a:endParaRPr lang="en-US" dirty="0"/>
          </a:p>
          <a:p>
            <a:endParaRPr lang="en-US" dirty="0"/>
          </a:p>
        </p:txBody>
      </p:sp>
      <p:graphicFrame>
        <p:nvGraphicFramePr>
          <p:cNvPr id="4" name="Google Shape;86;g92b3bf485b_0_0">
            <a:extLst>
              <a:ext uri="{FF2B5EF4-FFF2-40B4-BE49-F238E27FC236}">
                <a16:creationId xmlns:a16="http://schemas.microsoft.com/office/drawing/2014/main" id="{D971C9B4-6D37-6D42-8536-85F09A5110BE}"/>
              </a:ext>
            </a:extLst>
          </p:cNvPr>
          <p:cNvGraphicFramePr/>
          <p:nvPr>
            <p:extLst>
              <p:ext uri="{D42A27DB-BD31-4B8C-83A1-F6EECF244321}">
                <p14:modId xmlns:p14="http://schemas.microsoft.com/office/powerpoint/2010/main" val="3855042457"/>
              </p:ext>
            </p:extLst>
          </p:nvPr>
        </p:nvGraphicFramePr>
        <p:xfrm>
          <a:off x="703499" y="2924179"/>
          <a:ext cx="10346474" cy="3429574"/>
        </p:xfrm>
        <a:graphic>
          <a:graphicData uri="http://schemas.openxmlformats.org/drawingml/2006/table">
            <a:tbl>
              <a:tblPr>
                <a:noFill/>
              </a:tblPr>
              <a:tblGrid>
                <a:gridCol w="5173237">
                  <a:extLst>
                    <a:ext uri="{9D8B030D-6E8A-4147-A177-3AD203B41FA5}">
                      <a16:colId xmlns:a16="http://schemas.microsoft.com/office/drawing/2014/main" val="20000"/>
                    </a:ext>
                  </a:extLst>
                </a:gridCol>
                <a:gridCol w="5173237">
                  <a:extLst>
                    <a:ext uri="{9D8B030D-6E8A-4147-A177-3AD203B41FA5}">
                      <a16:colId xmlns:a16="http://schemas.microsoft.com/office/drawing/2014/main" val="20001"/>
                    </a:ext>
                  </a:extLst>
                </a:gridCol>
              </a:tblGrid>
              <a:tr h="469654">
                <a:tc>
                  <a:txBody>
                    <a:bodyPr/>
                    <a:lstStyle/>
                    <a:p>
                      <a:pPr marL="0" lvl="0" indent="0" algn="l" rtl="0">
                        <a:spcBef>
                          <a:spcPts val="0"/>
                        </a:spcBef>
                        <a:spcAft>
                          <a:spcPts val="0"/>
                        </a:spcAft>
                        <a:buNone/>
                      </a:pPr>
                      <a:r>
                        <a:rPr lang="en-US" sz="1600" b="1" dirty="0">
                          <a:solidFill>
                            <a:srgbClr val="FFFFFF"/>
                          </a:solidFill>
                          <a:latin typeface="+mn-lt"/>
                          <a:ea typeface="Open Sans"/>
                          <a:cs typeface="Open Sans"/>
                          <a:sym typeface="Open Sans"/>
                        </a:rPr>
                        <a:t>Natural language sentences</a:t>
                      </a:r>
                      <a:endParaRPr sz="1600" b="1" dirty="0">
                        <a:solidFill>
                          <a:srgbClr val="FFFFFF"/>
                        </a:solidFill>
                        <a:latin typeface="Open Sans"/>
                        <a:ea typeface="Open Sans"/>
                        <a:cs typeface="Open Sans"/>
                        <a:sym typeface="Open Sans"/>
                      </a:endParaRPr>
                    </a:p>
                  </a:txBody>
                  <a:tcPr marL="91425" marR="91425" marT="91425" marB="91425">
                    <a:solidFill>
                      <a:srgbClr val="370661"/>
                    </a:solidFill>
                  </a:tcPr>
                </a:tc>
                <a:tc>
                  <a:txBody>
                    <a:bodyPr/>
                    <a:lstStyle/>
                    <a:p>
                      <a:pPr marL="0" lvl="0" indent="0" algn="l" rtl="0">
                        <a:spcBef>
                          <a:spcPts val="0"/>
                        </a:spcBef>
                        <a:spcAft>
                          <a:spcPts val="0"/>
                        </a:spcAft>
                        <a:buNone/>
                      </a:pPr>
                      <a:r>
                        <a:rPr lang="en-US" sz="1600" b="1" dirty="0">
                          <a:solidFill>
                            <a:srgbClr val="FFFFFF"/>
                          </a:solidFill>
                          <a:latin typeface="+mn-lt"/>
                          <a:ea typeface="Open Sans"/>
                          <a:cs typeface="Open Sans"/>
                          <a:sym typeface="Open Sans"/>
                        </a:rPr>
                        <a:t>Knowledge representation language sentence</a:t>
                      </a:r>
                      <a:endParaRPr sz="1600" b="1" dirty="0">
                        <a:solidFill>
                          <a:srgbClr val="FFFFFF"/>
                        </a:solidFill>
                        <a:latin typeface="Open Sans"/>
                        <a:ea typeface="Open Sans"/>
                        <a:cs typeface="Open Sans"/>
                        <a:sym typeface="Open Sans"/>
                      </a:endParaRPr>
                    </a:p>
                  </a:txBody>
                  <a:tcPr marL="91425" marR="91425" marT="91425" marB="91425">
                    <a:solidFill>
                      <a:srgbClr val="370661"/>
                    </a:solidFill>
                  </a:tcPr>
                </a:tc>
                <a:extLst>
                  <a:ext uri="{0D108BD9-81ED-4DB2-BD59-A6C34878D82A}">
                    <a16:rowId xmlns:a16="http://schemas.microsoft.com/office/drawing/2014/main" val="10000"/>
                  </a:ext>
                </a:extLst>
              </a:tr>
              <a:tr h="7044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a:t>Hoth</a:t>
                      </a:r>
                      <a:r>
                        <a:rPr lang="en-US" i="1" dirty="0"/>
                        <a:t> is a planet</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ea typeface="Apple Color Emoji" pitchFamily="2" charset="0"/>
                          <a:cs typeface="Roboto Mono"/>
                          <a:sym typeface="Roboto Mono"/>
                        </a:rPr>
                        <a:t>planet(</a:t>
                      </a:r>
                      <a:r>
                        <a:rPr lang="en-US" dirty="0" err="1">
                          <a:latin typeface="Andale Mono" panose="020B0509000000000004" pitchFamily="49" charset="0"/>
                          <a:ea typeface="Apple Color Emoji" pitchFamily="2" charset="0"/>
                          <a:cs typeface="Roboto Mono"/>
                          <a:sym typeface="Roboto Mono"/>
                        </a:rPr>
                        <a:t>hoth</a:t>
                      </a:r>
                      <a:r>
                        <a:rPr lang="en-US" dirty="0">
                          <a:latin typeface="Andale Mono" panose="020B0509000000000004" pitchFamily="49" charset="0"/>
                          <a:ea typeface="Apple Color Emoji" pitchFamily="2" charset="0"/>
                          <a:cs typeface="Roboto Mono"/>
                          <a:sym typeface="Roboto Mono"/>
                        </a:rPr>
                        <a:t>) </a:t>
                      </a: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10001"/>
                  </a:ext>
                </a:extLst>
              </a:tr>
              <a:tr h="6716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a:t>Hoth</a:t>
                      </a:r>
                      <a:r>
                        <a:rPr lang="en-US" i="1" dirty="0"/>
                        <a:t> is habitable</a:t>
                      </a:r>
                    </a:p>
                    <a:p>
                      <a:pPr marL="0" lvl="0" indent="0" algn="l" rtl="0">
                        <a:spcBef>
                          <a:spcPts val="0"/>
                        </a:spcBef>
                        <a:spcAft>
                          <a:spcPts val="0"/>
                        </a:spcAft>
                        <a:buNone/>
                      </a:pPr>
                      <a:endParaRPr dirty="0"/>
                    </a:p>
                  </a:txBody>
                  <a:tcPr marL="91425" marR="91425" marT="91425" marB="91425">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ea typeface="Apple Color Emoji" pitchFamily="2" charset="0"/>
                        </a:rPr>
                        <a:t>habitable(</a:t>
                      </a:r>
                      <a:r>
                        <a:rPr lang="en-US" dirty="0" err="1">
                          <a:latin typeface="Andale Mono" panose="020B0509000000000004" pitchFamily="49" charset="0"/>
                          <a:ea typeface="Apple Color Emoji" pitchFamily="2" charset="0"/>
                        </a:rPr>
                        <a:t>hoth</a:t>
                      </a:r>
                      <a:r>
                        <a:rPr lang="en-US" dirty="0">
                          <a:latin typeface="Andale Mono" panose="020B0509000000000004" pitchFamily="49" charset="0"/>
                          <a:ea typeface="Apple Color Emoji" pitchFamily="2" charset="0"/>
                        </a:rPr>
                        <a:t>)</a:t>
                      </a:r>
                    </a:p>
                    <a:p>
                      <a:pPr marL="0" lvl="0" indent="0" algn="l" rtl="0">
                        <a:spcBef>
                          <a:spcPts val="0"/>
                        </a:spcBef>
                        <a:spcAft>
                          <a:spcPts val="0"/>
                        </a:spcAft>
                        <a:buNone/>
                      </a:pP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10002"/>
                  </a:ext>
                </a:extLst>
              </a:tr>
              <a:tr h="4197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a:t>Hoth</a:t>
                      </a:r>
                      <a:r>
                        <a:rPr lang="en-US" i="1" dirty="0"/>
                        <a:t> is far from its sun</a:t>
                      </a:r>
                    </a:p>
                  </a:txBody>
                  <a:tcPr marL="91425" marR="91425" marT="91425" marB="91425">
                    <a:noFill/>
                  </a:tcPr>
                </a:tc>
                <a:tc>
                  <a:txBody>
                    <a:bodyPr/>
                    <a:lstStyle/>
                    <a:p>
                      <a:pPr marL="0" lvl="0" indent="0" algn="l" rtl="0">
                        <a:spcBef>
                          <a:spcPts val="0"/>
                        </a:spcBef>
                        <a:spcAft>
                          <a:spcPts val="0"/>
                        </a:spcAft>
                        <a:buNone/>
                      </a:pPr>
                      <a:r>
                        <a:rPr lang="en-US" dirty="0" err="1">
                          <a:latin typeface="Andale Mono" panose="020B0509000000000004" pitchFamily="49" charset="0"/>
                          <a:ea typeface="Apple Color Emoji" pitchFamily="2" charset="0"/>
                        </a:rPr>
                        <a:t>far_from</a:t>
                      </a:r>
                      <a:r>
                        <a:rPr lang="en-US" dirty="0">
                          <a:latin typeface="Andale Mono" panose="020B0509000000000004" pitchFamily="49" charset="0"/>
                          <a:ea typeface="Apple Color Emoji" pitchFamily="2" charset="0"/>
                        </a:rPr>
                        <a:t>(</a:t>
                      </a:r>
                      <a:r>
                        <a:rPr lang="en-US" dirty="0" err="1">
                          <a:latin typeface="Andale Mono" panose="020B0509000000000004" pitchFamily="49" charset="0"/>
                          <a:ea typeface="Apple Color Emoji" pitchFamily="2" charset="0"/>
                        </a:rPr>
                        <a:t>hoth</a:t>
                      </a:r>
                      <a:r>
                        <a:rPr lang="en-US" dirty="0">
                          <a:latin typeface="Andale Mono" panose="020B0509000000000004" pitchFamily="49" charset="0"/>
                          <a:ea typeface="Apple Color Emoji" pitchFamily="2" charset="0"/>
                        </a:rPr>
                        <a:t>, sol) </a:t>
                      </a: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1113191729"/>
                  </a:ext>
                </a:extLst>
              </a:tr>
              <a:tr h="9794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If a planet is far from its sun then it is cold</a:t>
                      </a:r>
                    </a:p>
                  </a:txBody>
                  <a:tcPr marL="91425" marR="91425" marT="91425" marB="91425">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ea typeface="Apple Color Emoji" pitchFamily="2" charset="0"/>
                        </a:rPr>
                        <a:t>planet(x) and sun(y) and </a:t>
                      </a:r>
                      <a:r>
                        <a:rPr lang="en-US" dirty="0" err="1">
                          <a:latin typeface="Andale Mono" panose="020B0509000000000004" pitchFamily="49" charset="0"/>
                          <a:ea typeface="Apple Color Emoji" pitchFamily="2" charset="0"/>
                        </a:rPr>
                        <a:t>far_from</a:t>
                      </a:r>
                      <a:r>
                        <a:rPr lang="en-US" dirty="0">
                          <a:latin typeface="Andale Mono" panose="020B0509000000000004" pitchFamily="49" charset="0"/>
                          <a:ea typeface="Apple Color Emoji" pitchFamily="2" charset="0"/>
                        </a:rPr>
                        <a:t>(</a:t>
                      </a:r>
                      <a:r>
                        <a:rPr lang="en-US" dirty="0" err="1">
                          <a:latin typeface="Andale Mono" panose="020B0509000000000004" pitchFamily="49" charset="0"/>
                          <a:ea typeface="Apple Color Emoji" pitchFamily="2" charset="0"/>
                        </a:rPr>
                        <a:t>x,y</a:t>
                      </a:r>
                      <a:r>
                        <a:rPr lang="en-US" dirty="0">
                          <a:latin typeface="Andale Mono" panose="020B0509000000000004" pitchFamily="49" charset="0"/>
                          <a:ea typeface="Apple Color Emoji" pitchFamily="2" charset="0"/>
                        </a:rPr>
                        <a:t>) </a:t>
                      </a:r>
                      <a:r>
                        <a:rPr lang="en-US" sz="2200" dirty="0">
                          <a:latin typeface="Andale Mono" panose="020B0509000000000004" pitchFamily="49" charset="0"/>
                          <a:ea typeface="Apple Color Emoji" pitchFamily="2" charset="0"/>
                        </a:rPr>
                        <a:t>→</a:t>
                      </a:r>
                      <a:r>
                        <a:rPr lang="en-US" dirty="0">
                          <a:latin typeface="Andale Mono" panose="020B0509000000000004" pitchFamily="49" charset="0"/>
                          <a:ea typeface="Apple Color Emoji" pitchFamily="2" charset="0"/>
                        </a:rPr>
                        <a:t>cold(x)</a:t>
                      </a:r>
                    </a:p>
                    <a:p>
                      <a:pPr marL="0" lvl="0" indent="0" algn="l" rtl="0">
                        <a:spcBef>
                          <a:spcPts val="0"/>
                        </a:spcBef>
                        <a:spcAft>
                          <a:spcPts val="0"/>
                        </a:spcAft>
                        <a:buNone/>
                      </a:pP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2016199337"/>
                  </a:ext>
                </a:extLst>
              </a:tr>
            </a:tbl>
          </a:graphicData>
        </a:graphic>
      </p:graphicFrame>
    </p:spTree>
    <p:extLst>
      <p:ext uri="{BB962C8B-B14F-4D97-AF65-F5344CB8AC3E}">
        <p14:creationId xmlns:p14="http://schemas.microsoft.com/office/powerpoint/2010/main" val="1987708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1"/>
          </p:nvPr>
        </p:nvSpPr>
        <p:spPr>
          <a:xfrm>
            <a:off x="399673" y="1348547"/>
            <a:ext cx="5696327" cy="4793836"/>
          </a:xfrm>
        </p:spPr>
        <p:txBody>
          <a:bodyPr/>
          <a:lstStyle/>
          <a:p>
            <a:r>
              <a:rPr lang="en-US" dirty="0"/>
              <a:t>We can construct sentences out of these using our logical connectors.  We’ll label each sentence.</a:t>
            </a:r>
          </a:p>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Can mechanically combine the sentences in our KB to prove that a pit exists at (or is absent from) any location?</a:t>
            </a:r>
          </a:p>
        </p:txBody>
      </p:sp>
      <p:sp>
        <p:nvSpPr>
          <p:cNvPr id="5" name="TextBox 4">
            <a:extLst>
              <a:ext uri="{FF2B5EF4-FFF2-40B4-BE49-F238E27FC236}">
                <a16:creationId xmlns:a16="http://schemas.microsoft.com/office/drawing/2014/main" id="{05EF81FA-3170-3246-9223-CE790AF54EE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6" name="TextBox 5">
            <a:extLst>
              <a:ext uri="{FF2B5EF4-FFF2-40B4-BE49-F238E27FC236}">
                <a16:creationId xmlns:a16="http://schemas.microsoft.com/office/drawing/2014/main" id="{31E570E4-917B-7C44-A87A-3FF0AD8EF8A2}"/>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7" name="TextBox 6">
            <a:extLst>
              <a:ext uri="{FF2B5EF4-FFF2-40B4-BE49-F238E27FC236}">
                <a16:creationId xmlns:a16="http://schemas.microsoft.com/office/drawing/2014/main" id="{D3FCBB61-FE79-154E-A2D7-AF5C70317983}"/>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8" name="TextBox 7">
            <a:extLst>
              <a:ext uri="{FF2B5EF4-FFF2-40B4-BE49-F238E27FC236}">
                <a16:creationId xmlns:a16="http://schemas.microsoft.com/office/drawing/2014/main" id="{7863FEB2-AC1E-FA40-87D5-D1AE3CB7F749}"/>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 name="TextBox 8">
            <a:extLst>
              <a:ext uri="{FF2B5EF4-FFF2-40B4-BE49-F238E27FC236}">
                <a16:creationId xmlns:a16="http://schemas.microsoft.com/office/drawing/2014/main" id="{767546A4-7F9F-4D47-A485-2941E966593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0" name="TextBox 9">
            <a:extLst>
              <a:ext uri="{FF2B5EF4-FFF2-40B4-BE49-F238E27FC236}">
                <a16:creationId xmlns:a16="http://schemas.microsoft.com/office/drawing/2014/main" id="{E8202234-F02E-CF46-8736-FCC7F5114C04}"/>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11" name="TextBox 10">
            <a:extLst>
              <a:ext uri="{FF2B5EF4-FFF2-40B4-BE49-F238E27FC236}">
                <a16:creationId xmlns:a16="http://schemas.microsoft.com/office/drawing/2014/main" id="{7B55824C-791C-0B44-B16C-450C0370383F}"/>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12" name="TextBox 11">
            <a:extLst>
              <a:ext uri="{FF2B5EF4-FFF2-40B4-BE49-F238E27FC236}">
                <a16:creationId xmlns:a16="http://schemas.microsoft.com/office/drawing/2014/main" id="{7EEAC526-EA18-9945-BD07-B14B3BFD8151}"/>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13" name="Group 12">
            <a:extLst>
              <a:ext uri="{FF2B5EF4-FFF2-40B4-BE49-F238E27FC236}">
                <a16:creationId xmlns:a16="http://schemas.microsoft.com/office/drawing/2014/main" id="{4439FCAE-C157-654A-878C-B71696798018}"/>
              </a:ext>
            </a:extLst>
          </p:cNvPr>
          <p:cNvGrpSpPr/>
          <p:nvPr/>
        </p:nvGrpSpPr>
        <p:grpSpPr>
          <a:xfrm>
            <a:off x="6288506" y="1009755"/>
            <a:ext cx="5740778" cy="5032375"/>
            <a:chOff x="6456556" y="1825625"/>
            <a:chExt cx="4143414" cy="3632123"/>
          </a:xfrm>
        </p:grpSpPr>
        <p:sp>
          <p:nvSpPr>
            <p:cNvPr id="14" name="Rectangle 13">
              <a:extLst>
                <a:ext uri="{FF2B5EF4-FFF2-40B4-BE49-F238E27FC236}">
                  <a16:creationId xmlns:a16="http://schemas.microsoft.com/office/drawing/2014/main" id="{EA750B3A-8812-AE4A-BF70-7175EDFB29DC}"/>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3B70BE0-5A21-8949-9DEF-89CDAB82F40F}"/>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C7A2D1-3770-D44D-9A6D-BAA475D30F79}"/>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FEB5616-5F3D-2A4D-86A1-600AA9082D43}"/>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EDE36EB-A97C-0949-AB57-E2360E9F9CC0}"/>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 name="Rectangle 18">
              <a:extLst>
                <a:ext uri="{FF2B5EF4-FFF2-40B4-BE49-F238E27FC236}">
                  <a16:creationId xmlns:a16="http://schemas.microsoft.com/office/drawing/2014/main" id="{2C8A2238-87F7-1D49-9304-24B9158CA22F}"/>
                </a:ext>
              </a:extLst>
            </p:cNvPr>
            <p:cNvSpPr/>
            <p:nvPr/>
          </p:nvSpPr>
          <p:spPr>
            <a:xfrm>
              <a:off x="64565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05CF6F7-B002-234F-AF47-D9CA916558A7}"/>
                </a:ext>
              </a:extLst>
            </p:cNvPr>
            <p:cNvSpPr/>
            <p:nvPr/>
          </p:nvSpPr>
          <p:spPr>
            <a:xfrm>
              <a:off x="73709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77FB696-A2A5-0A4B-9A66-971A014303E7}"/>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DC2191F-B0AB-974B-B9F9-E93FB24C8ED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F0D6028-87DF-C443-A9FE-C8EF798E3A6C}"/>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CA2442-0DEF-F942-91F5-049F19F018B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7666DC5-C4A5-0F4D-AEDE-3A83B000493E}"/>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0C70C15-2B0F-8C4C-B265-51925CBCE440}"/>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FF810A-4957-274A-AC26-2AA283B3E6BF}"/>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8321133-867C-6740-AE7C-84A8362DA7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AAB0BDB-AFBA-BA41-9430-287BB63C645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22CD56-E3E5-B540-B4D3-B09D05A9D1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a:extLst>
              <a:ext uri="{FF2B5EF4-FFF2-40B4-BE49-F238E27FC236}">
                <a16:creationId xmlns:a16="http://schemas.microsoft.com/office/drawing/2014/main" id="{90E34470-8AF3-1847-ADAE-C3F4F6A1BD02}"/>
              </a:ext>
            </a:extLst>
          </p:cNvPr>
          <p:cNvSpPr/>
          <p:nvPr/>
        </p:nvSpPr>
        <p:spPr>
          <a:xfrm>
            <a:off x="7705479" y="5224005"/>
            <a:ext cx="925253" cy="369332"/>
          </a:xfrm>
          <a:prstGeom prst="rect">
            <a:avLst/>
          </a:prstGeom>
        </p:spPr>
        <p:txBody>
          <a:bodyPr wrap="none">
            <a:spAutoFit/>
          </a:bodyPr>
          <a:lstStyle/>
          <a:p>
            <a:r>
              <a:rPr lang="en-US" dirty="0">
                <a:solidFill>
                  <a:schemeClr val="bg1"/>
                </a:solidFill>
              </a:rPr>
              <a:t>Breeze</a:t>
            </a:r>
          </a:p>
        </p:txBody>
      </p:sp>
      <p:sp>
        <p:nvSpPr>
          <p:cNvPr id="32" name="Rectangle 31">
            <a:extLst>
              <a:ext uri="{FF2B5EF4-FFF2-40B4-BE49-F238E27FC236}">
                <a16:creationId xmlns:a16="http://schemas.microsoft.com/office/drawing/2014/main" id="{12650225-5D3B-074D-A5C9-06FE69C7E376}"/>
              </a:ext>
            </a:extLst>
          </p:cNvPr>
          <p:cNvSpPr/>
          <p:nvPr/>
        </p:nvSpPr>
        <p:spPr>
          <a:xfrm>
            <a:off x="6262834" y="5224005"/>
            <a:ext cx="1298753" cy="369332"/>
          </a:xfrm>
          <a:prstGeom prst="rect">
            <a:avLst/>
          </a:prstGeom>
        </p:spPr>
        <p:txBody>
          <a:bodyPr wrap="none">
            <a:spAutoFit/>
          </a:bodyPr>
          <a:lstStyle/>
          <a:p>
            <a:r>
              <a:rPr lang="en-US" dirty="0">
                <a:solidFill>
                  <a:schemeClr val="bg1"/>
                </a:solidFill>
              </a:rPr>
              <a:t>No Breeze</a:t>
            </a:r>
          </a:p>
        </p:txBody>
      </p:sp>
      <p:sp>
        <p:nvSpPr>
          <p:cNvPr id="33" name="Rectangle 32">
            <a:extLst>
              <a:ext uri="{FF2B5EF4-FFF2-40B4-BE49-F238E27FC236}">
                <a16:creationId xmlns:a16="http://schemas.microsoft.com/office/drawing/2014/main" id="{5E394521-8711-1C43-AA86-FF78EFC630BC}"/>
              </a:ext>
            </a:extLst>
          </p:cNvPr>
          <p:cNvSpPr/>
          <p:nvPr/>
        </p:nvSpPr>
        <p:spPr>
          <a:xfrm>
            <a:off x="6548590" y="3957086"/>
            <a:ext cx="562975" cy="369332"/>
          </a:xfrm>
          <a:prstGeom prst="rect">
            <a:avLst/>
          </a:prstGeom>
        </p:spPr>
        <p:txBody>
          <a:bodyPr wrap="none">
            <a:spAutoFit/>
          </a:bodyPr>
          <a:lstStyle/>
          <a:p>
            <a:r>
              <a:rPr lang="en-US" dirty="0">
                <a:solidFill>
                  <a:schemeClr val="bg1"/>
                </a:solidFill>
              </a:rPr>
              <a:t>Pit?</a:t>
            </a:r>
          </a:p>
        </p:txBody>
      </p:sp>
      <p:sp>
        <p:nvSpPr>
          <p:cNvPr id="35" name="Rectangle 34">
            <a:extLst>
              <a:ext uri="{FF2B5EF4-FFF2-40B4-BE49-F238E27FC236}">
                <a16:creationId xmlns:a16="http://schemas.microsoft.com/office/drawing/2014/main" id="{1F28CBF9-6DC4-9946-9D61-6DB1F4AC4E9E}"/>
              </a:ext>
            </a:extLst>
          </p:cNvPr>
          <p:cNvSpPr/>
          <p:nvPr/>
        </p:nvSpPr>
        <p:spPr>
          <a:xfrm>
            <a:off x="9161413" y="5235449"/>
            <a:ext cx="562975" cy="369332"/>
          </a:xfrm>
          <a:prstGeom prst="rect">
            <a:avLst/>
          </a:prstGeom>
        </p:spPr>
        <p:txBody>
          <a:bodyPr wrap="none">
            <a:spAutoFit/>
          </a:bodyPr>
          <a:lstStyle/>
          <a:p>
            <a:r>
              <a:rPr lang="en-US" dirty="0">
                <a:solidFill>
                  <a:schemeClr val="bg1"/>
                </a:solidFill>
              </a:rPr>
              <a:t>Pit?</a:t>
            </a:r>
          </a:p>
        </p:txBody>
      </p:sp>
      <p:sp>
        <p:nvSpPr>
          <p:cNvPr id="36" name="Rectangle 35">
            <a:extLst>
              <a:ext uri="{FF2B5EF4-FFF2-40B4-BE49-F238E27FC236}">
                <a16:creationId xmlns:a16="http://schemas.microsoft.com/office/drawing/2014/main" id="{7E32EA44-E356-C44D-ADE4-FCC65CCF5BF5}"/>
              </a:ext>
            </a:extLst>
          </p:cNvPr>
          <p:cNvSpPr/>
          <p:nvPr/>
        </p:nvSpPr>
        <p:spPr>
          <a:xfrm>
            <a:off x="7842211" y="3953618"/>
            <a:ext cx="562975" cy="369332"/>
          </a:xfrm>
          <a:prstGeom prst="rect">
            <a:avLst/>
          </a:prstGeom>
        </p:spPr>
        <p:txBody>
          <a:bodyPr wrap="none">
            <a:spAutoFit/>
          </a:bodyPr>
          <a:lstStyle/>
          <a:p>
            <a:r>
              <a:rPr lang="en-US" dirty="0">
                <a:solidFill>
                  <a:schemeClr val="bg1"/>
                </a:solidFill>
              </a:rPr>
              <a:t>Pit?</a:t>
            </a:r>
          </a:p>
        </p:txBody>
      </p:sp>
      <p:sp>
        <p:nvSpPr>
          <p:cNvPr id="37" name="Google Shape;75;g92b3bf485b_0_0">
            <a:extLst>
              <a:ext uri="{FF2B5EF4-FFF2-40B4-BE49-F238E27FC236}">
                <a16:creationId xmlns:a16="http://schemas.microsoft.com/office/drawing/2014/main" id="{F5A1371C-3E06-DC4C-933B-0F7ABE93113F}"/>
              </a:ext>
            </a:extLst>
          </p:cNvPr>
          <p:cNvSpPr/>
          <p:nvPr/>
        </p:nvSpPr>
        <p:spPr>
          <a:xfrm>
            <a:off x="5372045" y="1768409"/>
            <a:ext cx="3882071" cy="1334464"/>
          </a:xfrm>
          <a:prstGeom prst="wedgeRoundRectCallout">
            <a:avLst>
              <a:gd name="adj1" fmla="val -10931"/>
              <a:gd name="adj2" fmla="val 115839"/>
              <a:gd name="adj3" fmla="val 0"/>
            </a:avLst>
          </a:prstGeom>
          <a:solidFill>
            <a:srgbClr val="FFAE2B"/>
          </a:solidFill>
          <a:ln>
            <a:noFill/>
          </a:ln>
        </p:spPr>
        <p:txBody>
          <a:bodyPr spcFirstLastPara="1" wrap="square" lIns="91425" tIns="91425" rIns="91425" bIns="91425" anchor="ctr" anchorCtr="0">
            <a:noAutofit/>
          </a:bodyPr>
          <a:lstStyle/>
          <a:p>
            <a:pPr algn="ctr">
              <a:buSzPts val="2500"/>
            </a:pPr>
            <a:r>
              <a:rPr lang="en-US" sz="2800" b="1" dirty="0"/>
              <a:t>KB ⊨ ¬P</a:t>
            </a:r>
            <a:r>
              <a:rPr lang="en-US" sz="2800" b="1" baseline="-25000" dirty="0"/>
              <a:t>1,2</a:t>
            </a:r>
            <a:endParaRPr lang="en-US" sz="2800" b="1" dirty="0"/>
          </a:p>
          <a:p>
            <a:pPr lvl="0" algn="ctr">
              <a:buSzPts val="2500"/>
            </a:pPr>
            <a:r>
              <a:rPr lang="en-US" sz="2500" dirty="0">
                <a:latin typeface="Open Sans"/>
                <a:ea typeface="Open Sans"/>
                <a:cs typeface="Open Sans"/>
                <a:sym typeface="Open Sans"/>
              </a:rPr>
              <a:t>Does the KB entail that there is no pit here? </a:t>
            </a:r>
          </a:p>
        </p:txBody>
      </p:sp>
      <p:graphicFrame>
        <p:nvGraphicFramePr>
          <p:cNvPr id="38" name="Table 37">
            <a:extLst>
              <a:ext uri="{FF2B5EF4-FFF2-40B4-BE49-F238E27FC236}">
                <a16:creationId xmlns:a16="http://schemas.microsoft.com/office/drawing/2014/main" id="{3E775ED2-2F23-BB41-8AB6-96ECB61F5D4C}"/>
              </a:ext>
            </a:extLst>
          </p:cNvPr>
          <p:cNvGraphicFramePr>
            <a:graphicFrameLocks noGrp="1"/>
          </p:cNvGraphicFramePr>
          <p:nvPr>
            <p:extLst>
              <p:ext uri="{D42A27DB-BD31-4B8C-83A1-F6EECF244321}">
                <p14:modId xmlns:p14="http://schemas.microsoft.com/office/powerpoint/2010/main" val="110586271"/>
              </p:ext>
            </p:extLst>
          </p:nvPr>
        </p:nvGraphicFramePr>
        <p:xfrm>
          <a:off x="9446224" y="165254"/>
          <a:ext cx="2552991" cy="2225040"/>
        </p:xfrm>
        <a:graphic>
          <a:graphicData uri="http://schemas.openxmlformats.org/drawingml/2006/table">
            <a:tbl>
              <a:tblPr firstRow="1" bandRow="1">
                <a:tableStyleId>{5C22544A-7EE6-4342-B048-85BDC9FD1C3A}</a:tableStyleId>
              </a:tblPr>
              <a:tblGrid>
                <a:gridCol w="2552991">
                  <a:extLst>
                    <a:ext uri="{9D8B030D-6E8A-4147-A177-3AD203B41FA5}">
                      <a16:colId xmlns:a16="http://schemas.microsoft.com/office/drawing/2014/main" val="1177420777"/>
                    </a:ext>
                  </a:extLst>
                </a:gridCol>
              </a:tblGrid>
              <a:tr h="370840">
                <a:tc>
                  <a:txBody>
                    <a:bodyPr/>
                    <a:lstStyle/>
                    <a:p>
                      <a:r>
                        <a:rPr lang="en-US" dirty="0"/>
                        <a:t>Logical Connectives</a:t>
                      </a:r>
                    </a:p>
                  </a:txBody>
                  <a:tcPr/>
                </a:tc>
                <a:extLst>
                  <a:ext uri="{0D108BD9-81ED-4DB2-BD59-A6C34878D82A}">
                    <a16:rowId xmlns:a16="http://schemas.microsoft.com/office/drawing/2014/main" val="3543175473"/>
                  </a:ext>
                </a:extLst>
              </a:tr>
              <a:tr h="370840">
                <a:tc>
                  <a:txBody>
                    <a:bodyPr/>
                    <a:lstStyle/>
                    <a:p>
                      <a:r>
                        <a:rPr lang="en-US" dirty="0"/>
                        <a:t>¬ (not)</a:t>
                      </a:r>
                    </a:p>
                  </a:txBody>
                  <a:tcPr/>
                </a:tc>
                <a:extLst>
                  <a:ext uri="{0D108BD9-81ED-4DB2-BD59-A6C34878D82A}">
                    <a16:rowId xmlns:a16="http://schemas.microsoft.com/office/drawing/2014/main" val="4001776402"/>
                  </a:ext>
                </a:extLst>
              </a:tr>
              <a:tr h="370840">
                <a:tc>
                  <a:txBody>
                    <a:bodyPr/>
                    <a:lstStyle/>
                    <a:p>
                      <a:r>
                        <a:rPr lang="en-US" dirty="0"/>
                        <a:t>⋀ (and)</a:t>
                      </a:r>
                    </a:p>
                  </a:txBody>
                  <a:tcPr/>
                </a:tc>
                <a:extLst>
                  <a:ext uri="{0D108BD9-81ED-4DB2-BD59-A6C34878D82A}">
                    <a16:rowId xmlns:a16="http://schemas.microsoft.com/office/drawing/2014/main" val="1897695573"/>
                  </a:ext>
                </a:extLst>
              </a:tr>
              <a:tr h="370840">
                <a:tc>
                  <a:txBody>
                    <a:bodyPr/>
                    <a:lstStyle/>
                    <a:p>
                      <a:r>
                        <a:rPr lang="en-US" dirty="0"/>
                        <a:t>⋁ (or)</a:t>
                      </a:r>
                    </a:p>
                  </a:txBody>
                  <a:tcPr/>
                </a:tc>
                <a:extLst>
                  <a:ext uri="{0D108BD9-81ED-4DB2-BD59-A6C34878D82A}">
                    <a16:rowId xmlns:a16="http://schemas.microsoft.com/office/drawing/2014/main" val="2836129410"/>
                  </a:ext>
                </a:extLst>
              </a:tr>
              <a:tr h="370840">
                <a:tc>
                  <a:txBody>
                    <a:bodyPr/>
                    <a:lstStyle/>
                    <a:p>
                      <a:r>
                        <a:rPr lang="en-US" dirty="0"/>
                        <a:t>⟹  (implies)</a:t>
                      </a:r>
                    </a:p>
                  </a:txBody>
                  <a:tcPr/>
                </a:tc>
                <a:extLst>
                  <a:ext uri="{0D108BD9-81ED-4DB2-BD59-A6C34878D82A}">
                    <a16:rowId xmlns:a16="http://schemas.microsoft.com/office/drawing/2014/main" val="2453209060"/>
                  </a:ext>
                </a:extLst>
              </a:tr>
              <a:tr h="370840">
                <a:tc>
                  <a:txBody>
                    <a:bodyPr/>
                    <a:lstStyle/>
                    <a:p>
                      <a:r>
                        <a:rPr lang="en-US" dirty="0"/>
                        <a:t>⇔ (if and only if)</a:t>
                      </a:r>
                    </a:p>
                  </a:txBody>
                  <a:tcPr/>
                </a:tc>
                <a:extLst>
                  <a:ext uri="{0D108BD9-81ED-4DB2-BD59-A6C34878D82A}">
                    <a16:rowId xmlns:a16="http://schemas.microsoft.com/office/drawing/2014/main" val="679332917"/>
                  </a:ext>
                </a:extLst>
              </a:tr>
            </a:tbl>
          </a:graphicData>
        </a:graphic>
      </p:graphicFrame>
    </p:spTree>
    <p:extLst>
      <p:ext uri="{BB962C8B-B14F-4D97-AF65-F5344CB8AC3E}">
        <p14:creationId xmlns:p14="http://schemas.microsoft.com/office/powerpoint/2010/main" val="8785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57" name="Group 256">
            <a:extLst>
              <a:ext uri="{FF2B5EF4-FFF2-40B4-BE49-F238E27FC236}">
                <a16:creationId xmlns:a16="http://schemas.microsoft.com/office/drawing/2014/main" id="{77BD1F92-A339-874F-B11B-1ED58D4D8CAC}"/>
              </a:ext>
            </a:extLst>
          </p:cNvPr>
          <p:cNvGrpSpPr/>
          <p:nvPr/>
        </p:nvGrpSpPr>
        <p:grpSpPr>
          <a:xfrm>
            <a:off x="260405" y="3790085"/>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5" y="949624"/>
            <a:ext cx="3223360" cy="1816974"/>
            <a:chOff x="557365" y="1204804"/>
            <a:chExt cx="3223360" cy="1816974"/>
          </a:xfrm>
        </p:grpSpPr>
        <p:sp>
          <p:nvSpPr>
            <p:cNvPr id="258" name="Rectangle 257">
              <a:extLst>
                <a:ext uri="{FF2B5EF4-FFF2-40B4-BE49-F238E27FC236}">
                  <a16:creationId xmlns:a16="http://schemas.microsoft.com/office/drawing/2014/main" id="{2BB6FE22-4CCB-2B40-86F4-6307C921206D}"/>
                </a:ext>
              </a:extLst>
            </p:cNvPr>
            <p:cNvSpPr/>
            <p:nvPr/>
          </p:nvSpPr>
          <p:spPr>
            <a:xfrm>
              <a:off x="557365" y="1544450"/>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3" y="1204804"/>
              <a:ext cx="994183" cy="369332"/>
            </a:xfrm>
            <a:prstGeom prst="rect">
              <a:avLst/>
            </a:prstGeom>
            <a:noFill/>
          </p:spPr>
          <p:txBody>
            <a:bodyPr wrap="none" rtlCol="0">
              <a:spAutoFit/>
            </a:bodyPr>
            <a:lstStyle/>
            <a:p>
              <a:r>
                <a:rPr lang="en-US" b="1" dirty="0"/>
                <a:t>Our KB</a:t>
              </a:r>
            </a:p>
          </p:txBody>
        </p:sp>
      </p:grpSp>
      <p:sp>
        <p:nvSpPr>
          <p:cNvPr id="262" name="Rectangle 261">
            <a:extLst>
              <a:ext uri="{FF2B5EF4-FFF2-40B4-BE49-F238E27FC236}">
                <a16:creationId xmlns:a16="http://schemas.microsoft.com/office/drawing/2014/main" id="{728E9F0C-33F7-C34E-8EDE-D2DCAB252823}"/>
              </a:ext>
            </a:extLst>
          </p:cNvPr>
          <p:cNvSpPr/>
          <p:nvPr/>
        </p:nvSpPr>
        <p:spPr>
          <a:xfrm>
            <a:off x="441071" y="2838297"/>
            <a:ext cx="3477234" cy="369332"/>
          </a:xfrm>
          <a:prstGeom prst="rect">
            <a:avLst/>
          </a:prstGeom>
        </p:spPr>
        <p:txBody>
          <a:bodyPr wrap="none">
            <a:spAutoFit/>
          </a:bodyPr>
          <a:lstStyle/>
          <a:p>
            <a:r>
              <a:rPr lang="en-US" dirty="0"/>
              <a:t>𝛂</a:t>
            </a:r>
            <a:r>
              <a:rPr lang="en-US" b="1" dirty="0"/>
              <a:t>⊨β </a:t>
            </a:r>
            <a:r>
              <a:rPr lang="en-US" dirty="0"/>
              <a:t> if and only if </a:t>
            </a:r>
            <a:r>
              <a:rPr lang="en-US" b="1" dirty="0"/>
              <a:t>M(</a:t>
            </a:r>
            <a:r>
              <a:rPr lang="en-US" dirty="0"/>
              <a:t>𝛂)</a:t>
            </a:r>
            <a:r>
              <a:rPr lang="en-US" b="1" dirty="0"/>
              <a:t> ⊆ M(β)</a:t>
            </a:r>
          </a:p>
        </p:txBody>
      </p:sp>
      <p:sp>
        <p:nvSpPr>
          <p:cNvPr id="263" name="Rectangle 262">
            <a:extLst>
              <a:ext uri="{FF2B5EF4-FFF2-40B4-BE49-F238E27FC236}">
                <a16:creationId xmlns:a16="http://schemas.microsoft.com/office/drawing/2014/main" id="{D5C58192-B7C0-A243-A208-37583898F320}"/>
              </a:ext>
            </a:extLst>
          </p:cNvPr>
          <p:cNvSpPr/>
          <p:nvPr/>
        </p:nvSpPr>
        <p:spPr>
          <a:xfrm>
            <a:off x="467902" y="3222188"/>
            <a:ext cx="3967753" cy="369332"/>
          </a:xfrm>
          <a:prstGeom prst="rect">
            <a:avLst/>
          </a:prstGeom>
        </p:spPr>
        <p:txBody>
          <a:bodyPr wrap="none">
            <a:spAutoFit/>
          </a:bodyPr>
          <a:lstStyle/>
          <a:p>
            <a:r>
              <a:rPr lang="en-US" b="1" dirty="0"/>
              <a:t>KB⊨</a:t>
            </a:r>
            <a:r>
              <a:rPr lang="en-US" dirty="0"/>
              <a:t>𝛂</a:t>
            </a:r>
            <a:r>
              <a:rPr lang="en-US" b="1" baseline="-25000" dirty="0"/>
              <a:t>1</a:t>
            </a:r>
            <a:r>
              <a:rPr lang="en-US" b="1" dirty="0"/>
              <a:t> </a:t>
            </a:r>
            <a:r>
              <a:rPr lang="en-US" dirty="0"/>
              <a:t>if and only if </a:t>
            </a:r>
            <a:r>
              <a:rPr lang="en-US" b="1" dirty="0"/>
              <a:t>M(KB</a:t>
            </a:r>
            <a:r>
              <a:rPr lang="en-US" dirty="0"/>
              <a:t>)</a:t>
            </a:r>
            <a:r>
              <a:rPr lang="en-US" b="1" dirty="0"/>
              <a:t> ⊆ M(</a:t>
            </a:r>
            <a:r>
              <a:rPr lang="en-US" dirty="0"/>
              <a:t>𝛂</a:t>
            </a:r>
            <a:r>
              <a:rPr lang="en-US" b="1" baseline="-25000" dirty="0"/>
              <a:t>1</a:t>
            </a:r>
            <a:r>
              <a:rPr lang="en-US" b="1" dirty="0"/>
              <a:t>)</a:t>
            </a:r>
          </a:p>
        </p:txBody>
      </p:sp>
      <p:sp>
        <p:nvSpPr>
          <p:cNvPr id="264" name="Rectangle 263">
            <a:extLst>
              <a:ext uri="{FF2B5EF4-FFF2-40B4-BE49-F238E27FC236}">
                <a16:creationId xmlns:a16="http://schemas.microsoft.com/office/drawing/2014/main" id="{F8E3E47F-A1E5-134C-9E41-44A3ED77E41F}"/>
              </a:ext>
            </a:extLst>
          </p:cNvPr>
          <p:cNvSpPr/>
          <p:nvPr/>
        </p:nvSpPr>
        <p:spPr>
          <a:xfrm>
            <a:off x="515102" y="3578546"/>
            <a:ext cx="3161443" cy="369332"/>
          </a:xfrm>
          <a:prstGeom prst="rect">
            <a:avLst/>
          </a:prstGeom>
        </p:spPr>
        <p:txBody>
          <a:bodyPr wrap="none">
            <a:spAutoFit/>
          </a:bodyPr>
          <a:lstStyle/>
          <a:p>
            <a:r>
              <a:rPr lang="en-US" dirty="0"/>
              <a:t>𝛂</a:t>
            </a:r>
            <a:r>
              <a:rPr lang="en-US" b="1" baseline="-25000" dirty="0"/>
              <a:t>1</a:t>
            </a:r>
            <a:r>
              <a:rPr lang="en-US" dirty="0"/>
              <a:t> = “There is no pit in [1,2]”</a:t>
            </a:r>
          </a:p>
        </p:txBody>
      </p:sp>
    </p:spTree>
    <p:extLst>
      <p:ext uri="{BB962C8B-B14F-4D97-AF65-F5344CB8AC3E}">
        <p14:creationId xmlns:p14="http://schemas.microsoft.com/office/powerpoint/2010/main" val="924731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57" name="Group 256">
            <a:extLst>
              <a:ext uri="{FF2B5EF4-FFF2-40B4-BE49-F238E27FC236}">
                <a16:creationId xmlns:a16="http://schemas.microsoft.com/office/drawing/2014/main" id="{77BD1F92-A339-874F-B11B-1ED58D4D8CAC}"/>
              </a:ext>
            </a:extLst>
          </p:cNvPr>
          <p:cNvGrpSpPr/>
          <p:nvPr/>
        </p:nvGrpSpPr>
        <p:grpSpPr>
          <a:xfrm>
            <a:off x="260405" y="3790085"/>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3" name="Rectangle 2">
            <a:extLst>
              <a:ext uri="{FF2B5EF4-FFF2-40B4-BE49-F238E27FC236}">
                <a16:creationId xmlns:a16="http://schemas.microsoft.com/office/drawing/2014/main" id="{21417B63-7B64-794F-A307-07B75787394E}"/>
              </a:ext>
            </a:extLst>
          </p:cNvPr>
          <p:cNvSpPr/>
          <p:nvPr/>
        </p:nvSpPr>
        <p:spPr>
          <a:xfrm>
            <a:off x="528296" y="1156843"/>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
        <p:nvSpPr>
          <p:cNvPr id="121" name="Rectangle 120">
            <a:extLst>
              <a:ext uri="{FF2B5EF4-FFF2-40B4-BE49-F238E27FC236}">
                <a16:creationId xmlns:a16="http://schemas.microsoft.com/office/drawing/2014/main" id="{808A02C3-4CF1-C34E-B39A-F1071BC386DB}"/>
              </a:ext>
            </a:extLst>
          </p:cNvPr>
          <p:cNvSpPr/>
          <p:nvPr/>
        </p:nvSpPr>
        <p:spPr>
          <a:xfrm>
            <a:off x="514207" y="1625788"/>
            <a:ext cx="3148619" cy="369332"/>
          </a:xfrm>
          <a:prstGeom prst="rect">
            <a:avLst/>
          </a:prstGeom>
        </p:spPr>
        <p:txBody>
          <a:bodyPr wrap="none">
            <a:spAutoFit/>
          </a:bodyPr>
          <a:lstStyle/>
          <a:p>
            <a:r>
              <a:rPr lang="en-US" dirty="0"/>
              <a:t>𝛂</a:t>
            </a:r>
            <a:r>
              <a:rPr lang="en-US" b="1" baseline="-25000" dirty="0"/>
              <a:t>2</a:t>
            </a:r>
            <a:r>
              <a:rPr lang="en-US" dirty="0"/>
              <a:t> = “There is no pit in [1,2]”</a:t>
            </a:r>
          </a:p>
        </p:txBody>
      </p:sp>
      <p:grpSp>
        <p:nvGrpSpPr>
          <p:cNvPr id="5" name="Group 4">
            <a:extLst>
              <a:ext uri="{FF2B5EF4-FFF2-40B4-BE49-F238E27FC236}">
                <a16:creationId xmlns:a16="http://schemas.microsoft.com/office/drawing/2014/main" id="{1A233794-6FB4-3948-975C-F09FE93F8544}"/>
              </a:ext>
            </a:extLst>
          </p:cNvPr>
          <p:cNvGrpSpPr/>
          <p:nvPr/>
        </p:nvGrpSpPr>
        <p:grpSpPr>
          <a:xfrm>
            <a:off x="426611" y="2206562"/>
            <a:ext cx="3813579" cy="1477328"/>
            <a:chOff x="426611" y="2206562"/>
            <a:chExt cx="3813579" cy="1477328"/>
          </a:xfrm>
        </p:grpSpPr>
        <p:sp>
          <p:nvSpPr>
            <p:cNvPr id="122" name="Rectangle 121">
              <a:extLst>
                <a:ext uri="{FF2B5EF4-FFF2-40B4-BE49-F238E27FC236}">
                  <a16:creationId xmlns:a16="http://schemas.microsoft.com/office/drawing/2014/main" id="{44265178-094A-B74E-AF9C-FA4ED7897A11}"/>
                </a:ext>
              </a:extLst>
            </p:cNvPr>
            <p:cNvSpPr/>
            <p:nvPr/>
          </p:nvSpPr>
          <p:spPr>
            <a:xfrm>
              <a:off x="1091571" y="2206562"/>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 name="Rectangle 1">
              <a:extLst>
                <a:ext uri="{FF2B5EF4-FFF2-40B4-BE49-F238E27FC236}">
                  <a16:creationId xmlns:a16="http://schemas.microsoft.com/office/drawing/2014/main" id="{9311AEE4-469D-F54F-AF1A-AD43731075A1}"/>
                </a:ext>
              </a:extLst>
            </p:cNvPr>
            <p:cNvSpPr/>
            <p:nvPr/>
          </p:nvSpPr>
          <p:spPr>
            <a:xfrm>
              <a:off x="426611" y="2639843"/>
              <a:ext cx="684803" cy="369332"/>
            </a:xfrm>
            <a:prstGeom prst="rect">
              <a:avLst/>
            </a:prstGeom>
          </p:spPr>
          <p:txBody>
            <a:bodyPr wrap="none">
              <a:spAutoFit/>
            </a:bodyPr>
            <a:lstStyle/>
            <a:p>
              <a:r>
                <a:rPr lang="en-US" b="1" dirty="0"/>
                <a:t>KB =</a:t>
              </a:r>
            </a:p>
          </p:txBody>
        </p:sp>
      </p:grpSp>
    </p:spTree>
    <p:extLst>
      <p:ext uri="{BB962C8B-B14F-4D97-AF65-F5344CB8AC3E}">
        <p14:creationId xmlns:p14="http://schemas.microsoft.com/office/powerpoint/2010/main" val="3656926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57" name="Group 256">
            <a:extLst>
              <a:ext uri="{FF2B5EF4-FFF2-40B4-BE49-F238E27FC236}">
                <a16:creationId xmlns:a16="http://schemas.microsoft.com/office/drawing/2014/main" id="{77BD1F92-A339-874F-B11B-1ED58D4D8CAC}"/>
              </a:ext>
            </a:extLst>
          </p:cNvPr>
          <p:cNvGrpSpPr/>
          <p:nvPr/>
        </p:nvGrpSpPr>
        <p:grpSpPr>
          <a:xfrm>
            <a:off x="290830" y="917936"/>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sp>
        <p:nvSpPr>
          <p:cNvPr id="6" name="Rectangle 5">
            <a:extLst>
              <a:ext uri="{FF2B5EF4-FFF2-40B4-BE49-F238E27FC236}">
                <a16:creationId xmlns:a16="http://schemas.microsoft.com/office/drawing/2014/main" id="{9A42C2B8-035C-F54B-977F-855A432F8B6F}"/>
              </a:ext>
            </a:extLst>
          </p:cNvPr>
          <p:cNvSpPr/>
          <p:nvPr/>
        </p:nvSpPr>
        <p:spPr>
          <a:xfrm>
            <a:off x="67622" y="4190254"/>
            <a:ext cx="5147804" cy="2308324"/>
          </a:xfrm>
          <a:prstGeom prst="rect">
            <a:avLst/>
          </a:prstGeom>
        </p:spPr>
        <p:txBody>
          <a:bodyPr wrap="square">
            <a:spAutoFit/>
          </a:bodyPr>
          <a:lstStyle/>
          <a:p>
            <a:r>
              <a:rPr lang="en-US" dirty="0"/>
              <a:t>Models are mathematical abstractions that have a fixed set of </a:t>
            </a:r>
            <a:r>
              <a:rPr lang="en-US" b="1" dirty="0"/>
              <a:t>truth values </a:t>
            </a:r>
            <a:r>
              <a:rPr lang="en-US" dirty="0"/>
              <a:t>which are </a:t>
            </a:r>
            <a:r>
              <a:rPr lang="en-US" b="1" dirty="0"/>
              <a:t>{true, false}</a:t>
            </a:r>
            <a:r>
              <a:rPr lang="en-US" dirty="0"/>
              <a:t> for each sentence.</a:t>
            </a:r>
          </a:p>
          <a:p>
            <a:r>
              <a:rPr lang="en-US" dirty="0"/>
              <a:t>If sentence 𝛂 is true in model </a:t>
            </a:r>
            <a:r>
              <a:rPr lang="en-US" b="1" dirty="0"/>
              <a:t>m</a:t>
            </a:r>
            <a:r>
              <a:rPr lang="en-US" dirty="0"/>
              <a:t> then we say </a:t>
            </a:r>
          </a:p>
          <a:p>
            <a:pPr marL="685800" lvl="1"/>
            <a:r>
              <a:rPr lang="en-US" b="1" dirty="0"/>
              <a:t>m </a:t>
            </a:r>
            <a:r>
              <a:rPr lang="en-US" dirty="0"/>
              <a:t>satisfies 𝛂, or</a:t>
            </a:r>
          </a:p>
          <a:p>
            <a:pPr marL="685800" lvl="1"/>
            <a:r>
              <a:rPr lang="en-US" b="1" dirty="0"/>
              <a:t>m </a:t>
            </a:r>
            <a:r>
              <a:rPr lang="en-US" dirty="0"/>
              <a:t>is a model of 𝛂</a:t>
            </a:r>
          </a:p>
          <a:p>
            <a:r>
              <a:rPr lang="en-US" dirty="0"/>
              <a:t>We use the notation </a:t>
            </a:r>
            <a:r>
              <a:rPr lang="en-US" b="1" dirty="0"/>
              <a:t>M(𝛂)</a:t>
            </a:r>
            <a:r>
              <a:rPr lang="en-US" dirty="0"/>
              <a:t> to mean the </a:t>
            </a:r>
            <a:r>
              <a:rPr lang="en-US" b="1" dirty="0"/>
              <a:t>set of all models</a:t>
            </a:r>
            <a:r>
              <a:rPr lang="en-US" dirty="0"/>
              <a:t> of 𝛂. </a:t>
            </a:r>
          </a:p>
        </p:txBody>
      </p:sp>
    </p:spTree>
    <p:extLst>
      <p:ext uri="{BB962C8B-B14F-4D97-AF65-F5344CB8AC3E}">
        <p14:creationId xmlns:p14="http://schemas.microsoft.com/office/powerpoint/2010/main" val="128676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248"/>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249"/>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179"/>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246"/>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250"/>
                                  </p:stCondLst>
                                  <p:childTnLst>
                                    <p:set>
                                      <p:cBhvr>
                                        <p:cTn id="21" dur="1" fill="hold">
                                          <p:stCondLst>
                                            <p:cond delay="0"/>
                                          </p:stCondLst>
                                        </p:cTn>
                                        <p:tgtEl>
                                          <p:spTgt spid="245"/>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nodeType="afterEffect">
                                  <p:stCondLst>
                                    <p:cond delay="250"/>
                                  </p:stCondLst>
                                  <p:childTnLst>
                                    <p:set>
                                      <p:cBhvr>
                                        <p:cTn id="24" dur="1" fill="hold">
                                          <p:stCondLst>
                                            <p:cond delay="0"/>
                                          </p:stCondLst>
                                        </p:cTn>
                                        <p:tgtEl>
                                          <p:spTgt spid="244"/>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250"/>
                                  </p:stCondLst>
                                  <p:childTnLst>
                                    <p:set>
                                      <p:cBhvr>
                                        <p:cTn id="27"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3" name="Rectangle 2">
            <a:extLst>
              <a:ext uri="{FF2B5EF4-FFF2-40B4-BE49-F238E27FC236}">
                <a16:creationId xmlns:a16="http://schemas.microsoft.com/office/drawing/2014/main" id="{21417B63-7B64-794F-A307-07B75787394E}"/>
              </a:ext>
            </a:extLst>
          </p:cNvPr>
          <p:cNvSpPr/>
          <p:nvPr/>
        </p:nvSpPr>
        <p:spPr>
          <a:xfrm>
            <a:off x="544196" y="1409183"/>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Tree>
    <p:extLst>
      <p:ext uri="{BB962C8B-B14F-4D97-AF65-F5344CB8AC3E}">
        <p14:creationId xmlns:p14="http://schemas.microsoft.com/office/powerpoint/2010/main" val="28026541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ounded Rectangle 123">
            <a:extLst>
              <a:ext uri="{FF2B5EF4-FFF2-40B4-BE49-F238E27FC236}">
                <a16:creationId xmlns:a16="http://schemas.microsoft.com/office/drawing/2014/main" id="{9AAB6EE2-92A9-E747-ACC6-CD083691CE5A}"/>
              </a:ext>
            </a:extLst>
          </p:cNvPr>
          <p:cNvSpPr/>
          <p:nvPr/>
        </p:nvSpPr>
        <p:spPr>
          <a:xfrm>
            <a:off x="4621876" y="1"/>
            <a:ext cx="3396035" cy="6844438"/>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63500">
            <a:solidFill>
              <a:schemeClr val="accent2"/>
            </a:solidFill>
            <a:prstDash val="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3" name="Rectangle 122">
            <a:extLst>
              <a:ext uri="{FF2B5EF4-FFF2-40B4-BE49-F238E27FC236}">
                <a16:creationId xmlns:a16="http://schemas.microsoft.com/office/drawing/2014/main" id="{CC906E6B-CEA1-3942-97F0-322156F0872F}"/>
              </a:ext>
            </a:extLst>
          </p:cNvPr>
          <p:cNvSpPr/>
          <p:nvPr/>
        </p:nvSpPr>
        <p:spPr>
          <a:xfrm>
            <a:off x="544196" y="1409183"/>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Tree>
    <p:extLst>
      <p:ext uri="{BB962C8B-B14F-4D97-AF65-F5344CB8AC3E}">
        <p14:creationId xmlns:p14="http://schemas.microsoft.com/office/powerpoint/2010/main" val="3110970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2" name="Rectangle 121">
            <a:extLst>
              <a:ext uri="{FF2B5EF4-FFF2-40B4-BE49-F238E27FC236}">
                <a16:creationId xmlns:a16="http://schemas.microsoft.com/office/drawing/2014/main" id="{B532BB26-F8CE-8F4F-A69C-BAE222316726}"/>
              </a:ext>
            </a:extLst>
          </p:cNvPr>
          <p:cNvSpPr/>
          <p:nvPr/>
        </p:nvSpPr>
        <p:spPr>
          <a:xfrm>
            <a:off x="544196" y="1796764"/>
            <a:ext cx="3148619" cy="369332"/>
          </a:xfrm>
          <a:prstGeom prst="rect">
            <a:avLst/>
          </a:prstGeom>
        </p:spPr>
        <p:txBody>
          <a:bodyPr wrap="none">
            <a:spAutoFit/>
          </a:bodyPr>
          <a:lstStyle/>
          <a:p>
            <a:r>
              <a:rPr lang="en-US" dirty="0"/>
              <a:t>𝛂</a:t>
            </a:r>
            <a:r>
              <a:rPr lang="en-US" b="1" baseline="-25000" dirty="0"/>
              <a:t>2</a:t>
            </a:r>
            <a:r>
              <a:rPr lang="en-US" dirty="0"/>
              <a:t> = “There is no pit in [2,2]”</a:t>
            </a:r>
          </a:p>
        </p:txBody>
      </p:sp>
    </p:spTree>
    <p:extLst>
      <p:ext uri="{BB962C8B-B14F-4D97-AF65-F5344CB8AC3E}">
        <p14:creationId xmlns:p14="http://schemas.microsoft.com/office/powerpoint/2010/main" val="9539301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590B9D5D-9C03-7647-AF77-AB94318D4FD7}"/>
              </a:ext>
            </a:extLst>
          </p:cNvPr>
          <p:cNvSpPr/>
          <p:nvPr/>
        </p:nvSpPr>
        <p:spPr>
          <a:xfrm>
            <a:off x="4842161" y="23318"/>
            <a:ext cx="6171423" cy="7021956"/>
          </a:xfrm>
          <a:custGeom>
            <a:avLst/>
            <a:gdLst>
              <a:gd name="connsiteX0" fmla="*/ 2489664 w 6171423"/>
              <a:gd name="connsiteY0" fmla="*/ 109686 h 7021956"/>
              <a:gd name="connsiteX1" fmla="*/ 428108 w 6171423"/>
              <a:gd name="connsiteY1" fmla="*/ 76435 h 7021956"/>
              <a:gd name="connsiteX2" fmla="*/ 128850 w 6171423"/>
              <a:gd name="connsiteY2" fmla="*/ 1240217 h 7021956"/>
              <a:gd name="connsiteX3" fmla="*/ 494610 w 6171423"/>
              <a:gd name="connsiteY3" fmla="*/ 1772231 h 7021956"/>
              <a:gd name="connsiteX4" fmla="*/ 2074028 w 6171423"/>
              <a:gd name="connsiteY4" fmla="*/ 1772231 h 7021956"/>
              <a:gd name="connsiteX5" fmla="*/ 3021679 w 6171423"/>
              <a:gd name="connsiteY5" fmla="*/ 2320871 h 7021956"/>
              <a:gd name="connsiteX6" fmla="*/ 3071555 w 6171423"/>
              <a:gd name="connsiteY6" fmla="*/ 4681686 h 7021956"/>
              <a:gd name="connsiteX7" fmla="*/ 2306784 w 6171423"/>
              <a:gd name="connsiteY7" fmla="*/ 5180449 h 7021956"/>
              <a:gd name="connsiteX8" fmla="*/ 261854 w 6171423"/>
              <a:gd name="connsiteY8" fmla="*/ 5080697 h 7021956"/>
              <a:gd name="connsiteX9" fmla="*/ 328355 w 6171423"/>
              <a:gd name="connsiteY9" fmla="*/ 6726617 h 7021956"/>
              <a:gd name="connsiteX10" fmla="*/ 3005054 w 6171423"/>
              <a:gd name="connsiteY10" fmla="*/ 6709991 h 7021956"/>
              <a:gd name="connsiteX11" fmla="*/ 3370814 w 6171423"/>
              <a:gd name="connsiteY11" fmla="*/ 3584406 h 7021956"/>
              <a:gd name="connsiteX12" fmla="*/ 3537068 w 6171423"/>
              <a:gd name="connsiteY12" fmla="*/ 3451402 h 7021956"/>
              <a:gd name="connsiteX13" fmla="*/ 5947759 w 6171423"/>
              <a:gd name="connsiteY13" fmla="*/ 3434777 h 7021956"/>
              <a:gd name="connsiteX14" fmla="*/ 6080763 w 6171423"/>
              <a:gd name="connsiteY14" fmla="*/ 2287620 h 7021956"/>
              <a:gd name="connsiteX15" fmla="*/ 6080763 w 6171423"/>
              <a:gd name="connsiteY15" fmla="*/ 807955 h 7021956"/>
              <a:gd name="connsiteX16" fmla="*/ 5066610 w 6171423"/>
              <a:gd name="connsiteY16" fmla="*/ 93060 h 7021956"/>
              <a:gd name="connsiteX17" fmla="*/ 2489664 w 6171423"/>
              <a:gd name="connsiteY17" fmla="*/ 109686 h 70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1423" h="7021956">
                <a:moveTo>
                  <a:pt x="2489664" y="109686"/>
                </a:moveTo>
                <a:cubicBezTo>
                  <a:pt x="1716580" y="106915"/>
                  <a:pt x="821577" y="-111987"/>
                  <a:pt x="428108" y="76435"/>
                </a:cubicBezTo>
                <a:cubicBezTo>
                  <a:pt x="34639" y="264857"/>
                  <a:pt x="117766" y="957584"/>
                  <a:pt x="128850" y="1240217"/>
                </a:cubicBezTo>
                <a:cubicBezTo>
                  <a:pt x="139934" y="1522850"/>
                  <a:pt x="170414" y="1683562"/>
                  <a:pt x="494610" y="1772231"/>
                </a:cubicBezTo>
                <a:cubicBezTo>
                  <a:pt x="818806" y="1860900"/>
                  <a:pt x="1652850" y="1680791"/>
                  <a:pt x="2074028" y="1772231"/>
                </a:cubicBezTo>
                <a:cubicBezTo>
                  <a:pt x="2495206" y="1863671"/>
                  <a:pt x="2855425" y="1835962"/>
                  <a:pt x="3021679" y="2320871"/>
                </a:cubicBezTo>
                <a:cubicBezTo>
                  <a:pt x="3187933" y="2805780"/>
                  <a:pt x="3190704" y="4205090"/>
                  <a:pt x="3071555" y="4681686"/>
                </a:cubicBezTo>
                <a:cubicBezTo>
                  <a:pt x="2952406" y="5158282"/>
                  <a:pt x="2775067" y="5113947"/>
                  <a:pt x="2306784" y="5180449"/>
                </a:cubicBezTo>
                <a:cubicBezTo>
                  <a:pt x="1838501" y="5246951"/>
                  <a:pt x="591592" y="4823002"/>
                  <a:pt x="261854" y="5080697"/>
                </a:cubicBezTo>
                <a:cubicBezTo>
                  <a:pt x="-67884" y="5338392"/>
                  <a:pt x="-128845" y="6455068"/>
                  <a:pt x="328355" y="6726617"/>
                </a:cubicBezTo>
                <a:cubicBezTo>
                  <a:pt x="785555" y="6998166"/>
                  <a:pt x="2497978" y="7233693"/>
                  <a:pt x="3005054" y="6709991"/>
                </a:cubicBezTo>
                <a:cubicBezTo>
                  <a:pt x="3512130" y="6186289"/>
                  <a:pt x="3282145" y="4127504"/>
                  <a:pt x="3370814" y="3584406"/>
                </a:cubicBezTo>
                <a:cubicBezTo>
                  <a:pt x="3459483" y="3041308"/>
                  <a:pt x="3107577" y="3476340"/>
                  <a:pt x="3537068" y="3451402"/>
                </a:cubicBezTo>
                <a:cubicBezTo>
                  <a:pt x="3966559" y="3426464"/>
                  <a:pt x="5523810" y="3628741"/>
                  <a:pt x="5947759" y="3434777"/>
                </a:cubicBezTo>
                <a:cubicBezTo>
                  <a:pt x="6371708" y="3240813"/>
                  <a:pt x="6058596" y="2725424"/>
                  <a:pt x="6080763" y="2287620"/>
                </a:cubicBezTo>
                <a:cubicBezTo>
                  <a:pt x="6102930" y="1849816"/>
                  <a:pt x="6249788" y="1173715"/>
                  <a:pt x="6080763" y="807955"/>
                </a:cubicBezTo>
                <a:cubicBezTo>
                  <a:pt x="5911738" y="442195"/>
                  <a:pt x="5659585" y="209438"/>
                  <a:pt x="5066610" y="93060"/>
                </a:cubicBezTo>
                <a:cubicBezTo>
                  <a:pt x="4473635" y="-23318"/>
                  <a:pt x="3262748" y="112457"/>
                  <a:pt x="2489664" y="109686"/>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635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2" name="Rectangle 121">
            <a:extLst>
              <a:ext uri="{FF2B5EF4-FFF2-40B4-BE49-F238E27FC236}">
                <a16:creationId xmlns:a16="http://schemas.microsoft.com/office/drawing/2014/main" id="{B532BB26-F8CE-8F4F-A69C-BAE222316726}"/>
              </a:ext>
            </a:extLst>
          </p:cNvPr>
          <p:cNvSpPr/>
          <p:nvPr/>
        </p:nvSpPr>
        <p:spPr>
          <a:xfrm>
            <a:off x="544196" y="1796764"/>
            <a:ext cx="3148619" cy="369332"/>
          </a:xfrm>
          <a:prstGeom prst="rect">
            <a:avLst/>
          </a:prstGeom>
        </p:spPr>
        <p:txBody>
          <a:bodyPr wrap="none">
            <a:spAutoFit/>
          </a:bodyPr>
          <a:lstStyle/>
          <a:p>
            <a:r>
              <a:rPr lang="en-US" dirty="0"/>
              <a:t>𝛂</a:t>
            </a:r>
            <a:r>
              <a:rPr lang="en-US" b="1" baseline="-25000" dirty="0"/>
              <a:t>2</a:t>
            </a:r>
            <a:r>
              <a:rPr lang="en-US" dirty="0"/>
              <a:t> = “There is no pit in [2,2]”</a:t>
            </a:r>
          </a:p>
        </p:txBody>
      </p:sp>
    </p:spTree>
    <p:extLst>
      <p:ext uri="{BB962C8B-B14F-4D97-AF65-F5344CB8AC3E}">
        <p14:creationId xmlns:p14="http://schemas.microsoft.com/office/powerpoint/2010/main" val="379968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ounded Rectangle 124">
            <a:extLst>
              <a:ext uri="{FF2B5EF4-FFF2-40B4-BE49-F238E27FC236}">
                <a16:creationId xmlns:a16="http://schemas.microsoft.com/office/drawing/2014/main" id="{DB478F85-7C2F-F248-B08C-6EB8178B2AC2}"/>
              </a:ext>
            </a:extLst>
          </p:cNvPr>
          <p:cNvSpPr/>
          <p:nvPr/>
        </p:nvSpPr>
        <p:spPr>
          <a:xfrm>
            <a:off x="4869291" y="127047"/>
            <a:ext cx="2948231" cy="5025659"/>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0">
            <a:solidFill>
              <a:schemeClr val="accent2"/>
            </a:solidFill>
            <a:prstDash val="sys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5" name="Group 4">
            <a:extLst>
              <a:ext uri="{FF2B5EF4-FFF2-40B4-BE49-F238E27FC236}">
                <a16:creationId xmlns:a16="http://schemas.microsoft.com/office/drawing/2014/main" id="{1A233794-6FB4-3948-975C-F09FE93F8544}"/>
              </a:ext>
            </a:extLst>
          </p:cNvPr>
          <p:cNvGrpSpPr/>
          <p:nvPr/>
        </p:nvGrpSpPr>
        <p:grpSpPr>
          <a:xfrm>
            <a:off x="426611" y="2206562"/>
            <a:ext cx="3813579" cy="1477328"/>
            <a:chOff x="426611" y="2206562"/>
            <a:chExt cx="3813579" cy="1477328"/>
          </a:xfrm>
        </p:grpSpPr>
        <p:sp>
          <p:nvSpPr>
            <p:cNvPr id="122" name="Rectangle 121">
              <a:extLst>
                <a:ext uri="{FF2B5EF4-FFF2-40B4-BE49-F238E27FC236}">
                  <a16:creationId xmlns:a16="http://schemas.microsoft.com/office/drawing/2014/main" id="{44265178-094A-B74E-AF9C-FA4ED7897A11}"/>
                </a:ext>
              </a:extLst>
            </p:cNvPr>
            <p:cNvSpPr/>
            <p:nvPr/>
          </p:nvSpPr>
          <p:spPr>
            <a:xfrm>
              <a:off x="1091571" y="2206562"/>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 name="Rectangle 1">
              <a:extLst>
                <a:ext uri="{FF2B5EF4-FFF2-40B4-BE49-F238E27FC236}">
                  <a16:creationId xmlns:a16="http://schemas.microsoft.com/office/drawing/2014/main" id="{9311AEE4-469D-F54F-AF1A-AD43731075A1}"/>
                </a:ext>
              </a:extLst>
            </p:cNvPr>
            <p:cNvSpPr/>
            <p:nvPr/>
          </p:nvSpPr>
          <p:spPr>
            <a:xfrm>
              <a:off x="426611" y="2639843"/>
              <a:ext cx="684803" cy="369332"/>
            </a:xfrm>
            <a:prstGeom prst="rect">
              <a:avLst/>
            </a:prstGeom>
          </p:spPr>
          <p:txBody>
            <a:bodyPr wrap="none">
              <a:spAutoFit/>
            </a:bodyPr>
            <a:lstStyle/>
            <a:p>
              <a:r>
                <a:rPr lang="en-US" b="1" dirty="0"/>
                <a:t>KB =</a:t>
              </a:r>
            </a:p>
          </p:txBody>
        </p:sp>
      </p:grpSp>
    </p:spTree>
    <p:extLst>
      <p:ext uri="{BB962C8B-B14F-4D97-AF65-F5344CB8AC3E}">
        <p14:creationId xmlns:p14="http://schemas.microsoft.com/office/powerpoint/2010/main" val="3338998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7" name="Rectangle 126">
            <a:extLst>
              <a:ext uri="{FF2B5EF4-FFF2-40B4-BE49-F238E27FC236}">
                <a16:creationId xmlns:a16="http://schemas.microsoft.com/office/drawing/2014/main" id="{7E8A1D7C-10B5-2947-B4F8-57B0822C53DD}"/>
              </a:ext>
            </a:extLst>
          </p:cNvPr>
          <p:cNvSpPr/>
          <p:nvPr/>
        </p:nvSpPr>
        <p:spPr>
          <a:xfrm>
            <a:off x="201748" y="1371731"/>
            <a:ext cx="4223395" cy="1200329"/>
          </a:xfrm>
          <a:prstGeom prst="rect">
            <a:avLst/>
          </a:prstGeom>
        </p:spPr>
        <p:txBody>
          <a:bodyPr wrap="square">
            <a:spAutoFit/>
          </a:bodyPr>
          <a:lstStyle/>
          <a:p>
            <a:pPr algn="ctr"/>
            <a:r>
              <a:rPr lang="en-US" b="1" dirty="0"/>
              <a:t>β ⊨ </a:t>
            </a:r>
            <a:r>
              <a:rPr lang="en-US" dirty="0"/>
              <a:t>𝛂 if and only if </a:t>
            </a:r>
            <a:r>
              <a:rPr lang="en-US" b="1" dirty="0"/>
              <a:t>M(β</a:t>
            </a:r>
            <a:r>
              <a:rPr lang="en-US" dirty="0"/>
              <a:t>)</a:t>
            </a:r>
            <a:r>
              <a:rPr lang="en-US" b="1" dirty="0"/>
              <a:t> ⊆ M(</a:t>
            </a:r>
            <a:r>
              <a:rPr lang="en-US" dirty="0"/>
              <a:t>𝛂</a:t>
            </a:r>
            <a:r>
              <a:rPr lang="en-US" b="1" dirty="0"/>
              <a:t>)</a:t>
            </a:r>
          </a:p>
          <a:p>
            <a:pPr algn="ctr"/>
            <a:endParaRPr lang="en-US" b="1" dirty="0"/>
          </a:p>
          <a:p>
            <a:pPr algn="ctr"/>
            <a:r>
              <a:rPr lang="en-US" dirty="0"/>
              <a:t>“</a:t>
            </a:r>
            <a:r>
              <a:rPr lang="en-US" b="1" dirty="0"/>
              <a:t>β</a:t>
            </a:r>
            <a:r>
              <a:rPr lang="en-US" dirty="0"/>
              <a:t> </a:t>
            </a:r>
            <a:r>
              <a:rPr lang="en-US" b="1" dirty="0"/>
              <a:t>entails 𝛂 </a:t>
            </a:r>
            <a:r>
              <a:rPr lang="en-US" dirty="0"/>
              <a:t>if and only if every model in which β is true, 𝛂 is also true”</a:t>
            </a:r>
          </a:p>
        </p:txBody>
      </p:sp>
      <p:sp>
        <p:nvSpPr>
          <p:cNvPr id="128" name="Rectangle 127">
            <a:extLst>
              <a:ext uri="{FF2B5EF4-FFF2-40B4-BE49-F238E27FC236}">
                <a16:creationId xmlns:a16="http://schemas.microsoft.com/office/drawing/2014/main" id="{9D0C94C6-D36B-2749-A619-76060E7D7520}"/>
              </a:ext>
            </a:extLst>
          </p:cNvPr>
          <p:cNvSpPr/>
          <p:nvPr/>
        </p:nvSpPr>
        <p:spPr>
          <a:xfrm>
            <a:off x="5490" y="2964069"/>
            <a:ext cx="5094664" cy="646331"/>
          </a:xfrm>
          <a:prstGeom prst="rect">
            <a:avLst/>
          </a:prstGeom>
        </p:spPr>
        <p:txBody>
          <a:bodyPr wrap="none">
            <a:spAutoFit/>
          </a:bodyPr>
          <a:lstStyle/>
          <a:p>
            <a:pPr algn="ctr"/>
            <a:r>
              <a:rPr lang="en-US" dirty="0"/>
              <a:t>Does our KB entail that there is no pit in [1,2]?</a:t>
            </a:r>
          </a:p>
          <a:p>
            <a:pPr algn="ctr"/>
            <a:r>
              <a:rPr lang="en-US" b="1" dirty="0"/>
              <a:t>KB⊨</a:t>
            </a:r>
            <a:r>
              <a:rPr lang="en-US" dirty="0"/>
              <a:t>𝛂</a:t>
            </a:r>
            <a:r>
              <a:rPr lang="en-US" b="1" baseline="-25000" dirty="0"/>
              <a:t>1</a:t>
            </a:r>
            <a:r>
              <a:rPr lang="en-US" b="1" dirty="0"/>
              <a:t> </a:t>
            </a:r>
            <a:r>
              <a:rPr lang="en-US" dirty="0"/>
              <a:t>if and only if </a:t>
            </a:r>
            <a:r>
              <a:rPr lang="en-US" b="1" dirty="0"/>
              <a:t>M(KB</a:t>
            </a:r>
            <a:r>
              <a:rPr lang="en-US" dirty="0"/>
              <a:t>)</a:t>
            </a:r>
            <a:r>
              <a:rPr lang="en-US" b="1" dirty="0"/>
              <a:t> ⊆ M(</a:t>
            </a:r>
            <a:r>
              <a:rPr lang="en-US" dirty="0"/>
              <a:t>𝛂</a:t>
            </a:r>
            <a:r>
              <a:rPr lang="en-US" b="1" baseline="-25000" dirty="0"/>
              <a:t>1</a:t>
            </a:r>
            <a:r>
              <a:rPr lang="en-US" b="1" dirty="0"/>
              <a:t>)</a:t>
            </a:r>
          </a:p>
        </p:txBody>
      </p:sp>
    </p:spTree>
    <p:extLst>
      <p:ext uri="{BB962C8B-B14F-4D97-AF65-F5344CB8AC3E}">
        <p14:creationId xmlns:p14="http://schemas.microsoft.com/office/powerpoint/2010/main" val="1381808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76AD-6745-1F49-BD50-27A86AB38E36}"/>
              </a:ext>
            </a:extLst>
          </p:cNvPr>
          <p:cNvSpPr>
            <a:spLocks noGrp="1"/>
          </p:cNvSpPr>
          <p:nvPr>
            <p:ph type="title"/>
          </p:nvPr>
        </p:nvSpPr>
        <p:spPr/>
        <p:txBody>
          <a:bodyPr/>
          <a:lstStyle/>
          <a:p>
            <a:r>
              <a:rPr lang="en-US" dirty="0"/>
              <a:t>Knowledge-based Agents</a:t>
            </a:r>
          </a:p>
        </p:txBody>
      </p:sp>
      <p:sp>
        <p:nvSpPr>
          <p:cNvPr id="3" name="Content Placeholder 2">
            <a:extLst>
              <a:ext uri="{FF2B5EF4-FFF2-40B4-BE49-F238E27FC236}">
                <a16:creationId xmlns:a16="http://schemas.microsoft.com/office/drawing/2014/main" id="{ADFF17EA-A8ED-AB4A-95EB-76E53A85FBDD}"/>
              </a:ext>
            </a:extLst>
          </p:cNvPr>
          <p:cNvSpPr>
            <a:spLocks noGrp="1"/>
          </p:cNvSpPr>
          <p:nvPr>
            <p:ph idx="1"/>
          </p:nvPr>
        </p:nvSpPr>
        <p:spPr/>
        <p:txBody>
          <a:bodyPr/>
          <a:lstStyle/>
          <a:p>
            <a:r>
              <a:rPr lang="en-US" dirty="0"/>
              <a:t>There are two kinds of sentences:</a:t>
            </a:r>
          </a:p>
          <a:p>
            <a:pPr marL="342900" indent="-342900">
              <a:buFont typeface="Arial" panose="020B0604020202020204" pitchFamily="34" charset="0"/>
              <a:buChar char="•"/>
            </a:pPr>
            <a:r>
              <a:rPr lang="en-US" b="1" dirty="0"/>
              <a:t>Axioms</a:t>
            </a:r>
            <a:r>
              <a:rPr lang="en-US" dirty="0"/>
              <a:t>  – a sentence that is given </a:t>
            </a:r>
          </a:p>
          <a:p>
            <a:pPr marL="342900" indent="-342900">
              <a:buFont typeface="Arial" panose="020B0604020202020204" pitchFamily="34" charset="0"/>
              <a:buChar char="•"/>
            </a:pPr>
            <a:r>
              <a:rPr lang="en-US" b="1" dirty="0"/>
              <a:t>Derived sentences </a:t>
            </a:r>
            <a:r>
              <a:rPr lang="en-US" dirty="0"/>
              <a:t>– a new sentence that is derived from others sentences </a:t>
            </a:r>
          </a:p>
          <a:p>
            <a:r>
              <a:rPr lang="en-US" dirty="0"/>
              <a:t>The process of deriving new sentences from old sentences is called </a:t>
            </a:r>
            <a:r>
              <a:rPr lang="en-US" b="1" dirty="0"/>
              <a:t>inference</a:t>
            </a:r>
            <a:r>
              <a:rPr lang="en-US" dirty="0"/>
              <a:t>. </a:t>
            </a:r>
          </a:p>
          <a:p>
            <a:endParaRPr lang="en-US" dirty="0"/>
          </a:p>
          <a:p>
            <a:r>
              <a:rPr lang="en-US" dirty="0"/>
              <a:t>A KB can initially contain some </a:t>
            </a:r>
            <a:r>
              <a:rPr lang="en-US" b="1" dirty="0"/>
              <a:t>background information </a:t>
            </a:r>
            <a:r>
              <a:rPr lang="en-US" dirty="0"/>
              <a:t>about the world, and a knowledge-based agent can add to the information in the KB through its observations of the world.</a:t>
            </a:r>
          </a:p>
          <a:p>
            <a:endParaRPr lang="en-US" dirty="0"/>
          </a:p>
          <a:p>
            <a:r>
              <a:rPr lang="en-US" dirty="0"/>
              <a:t>In addition to asserting new knowledge into its KB, a knowledge-based agent can also query the KB and ask it to derive new knowledge in order to select what action it should take. </a:t>
            </a:r>
          </a:p>
        </p:txBody>
      </p:sp>
    </p:spTree>
    <p:extLst>
      <p:ext uri="{BB962C8B-B14F-4D97-AF65-F5344CB8AC3E}">
        <p14:creationId xmlns:p14="http://schemas.microsoft.com/office/powerpoint/2010/main" val="1944354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ounded Rectangle 108">
            <a:extLst>
              <a:ext uri="{FF2B5EF4-FFF2-40B4-BE49-F238E27FC236}">
                <a16:creationId xmlns:a16="http://schemas.microsoft.com/office/drawing/2014/main" id="{B1E28354-884A-7B4F-AF65-19CEBD5B18CB}"/>
              </a:ext>
            </a:extLst>
          </p:cNvPr>
          <p:cNvSpPr/>
          <p:nvPr/>
        </p:nvSpPr>
        <p:spPr>
          <a:xfrm>
            <a:off x="4621876" y="1"/>
            <a:ext cx="3396035" cy="6844438"/>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63500">
            <a:solidFill>
              <a:schemeClr val="accent2"/>
            </a:solidFill>
            <a:prstDash val="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109">
            <a:extLst>
              <a:ext uri="{FF2B5EF4-FFF2-40B4-BE49-F238E27FC236}">
                <a16:creationId xmlns:a16="http://schemas.microsoft.com/office/drawing/2014/main" id="{2B0ABD80-87FF-294A-AB50-E6B2D0E5E572}"/>
              </a:ext>
            </a:extLst>
          </p:cNvPr>
          <p:cNvSpPr/>
          <p:nvPr/>
        </p:nvSpPr>
        <p:spPr>
          <a:xfrm>
            <a:off x="4869291" y="127047"/>
            <a:ext cx="2948231" cy="5025659"/>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0">
            <a:solidFill>
              <a:schemeClr val="accent2"/>
            </a:solidFill>
            <a:prstDash val="sys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7" name="Rectangle 126">
            <a:extLst>
              <a:ext uri="{FF2B5EF4-FFF2-40B4-BE49-F238E27FC236}">
                <a16:creationId xmlns:a16="http://schemas.microsoft.com/office/drawing/2014/main" id="{7E8A1D7C-10B5-2947-B4F8-57B0822C53DD}"/>
              </a:ext>
            </a:extLst>
          </p:cNvPr>
          <p:cNvSpPr/>
          <p:nvPr/>
        </p:nvSpPr>
        <p:spPr>
          <a:xfrm>
            <a:off x="201748" y="1371731"/>
            <a:ext cx="4223395" cy="1200329"/>
          </a:xfrm>
          <a:prstGeom prst="rect">
            <a:avLst/>
          </a:prstGeom>
        </p:spPr>
        <p:txBody>
          <a:bodyPr wrap="square">
            <a:spAutoFit/>
          </a:bodyPr>
          <a:lstStyle/>
          <a:p>
            <a:pPr algn="ctr"/>
            <a:r>
              <a:rPr lang="en-US" b="1" dirty="0"/>
              <a:t>β ⊨ </a:t>
            </a:r>
            <a:r>
              <a:rPr lang="en-US" dirty="0"/>
              <a:t>𝛂 if and only if </a:t>
            </a:r>
            <a:r>
              <a:rPr lang="en-US" b="1" dirty="0"/>
              <a:t>M(β</a:t>
            </a:r>
            <a:r>
              <a:rPr lang="en-US" dirty="0"/>
              <a:t>)</a:t>
            </a:r>
            <a:r>
              <a:rPr lang="en-US" b="1" dirty="0"/>
              <a:t> ⊆ M(</a:t>
            </a:r>
            <a:r>
              <a:rPr lang="en-US" dirty="0"/>
              <a:t>𝛂</a:t>
            </a:r>
            <a:r>
              <a:rPr lang="en-US" b="1" dirty="0"/>
              <a:t>)</a:t>
            </a:r>
          </a:p>
          <a:p>
            <a:pPr algn="ctr"/>
            <a:endParaRPr lang="en-US" b="1" dirty="0"/>
          </a:p>
          <a:p>
            <a:pPr algn="ctr"/>
            <a:r>
              <a:rPr lang="en-US" dirty="0"/>
              <a:t>“β entails 𝛂 if and only if every model in which β is true, 𝛂 is also true”</a:t>
            </a:r>
          </a:p>
        </p:txBody>
      </p:sp>
      <p:sp>
        <p:nvSpPr>
          <p:cNvPr id="128" name="Rectangle 127">
            <a:extLst>
              <a:ext uri="{FF2B5EF4-FFF2-40B4-BE49-F238E27FC236}">
                <a16:creationId xmlns:a16="http://schemas.microsoft.com/office/drawing/2014/main" id="{9D0C94C6-D36B-2749-A619-76060E7D7520}"/>
              </a:ext>
            </a:extLst>
          </p:cNvPr>
          <p:cNvSpPr/>
          <p:nvPr/>
        </p:nvSpPr>
        <p:spPr>
          <a:xfrm>
            <a:off x="5490" y="2964069"/>
            <a:ext cx="5094664" cy="923330"/>
          </a:xfrm>
          <a:prstGeom prst="rect">
            <a:avLst/>
          </a:prstGeom>
        </p:spPr>
        <p:txBody>
          <a:bodyPr wrap="square">
            <a:spAutoFit/>
          </a:bodyPr>
          <a:lstStyle/>
          <a:p>
            <a:pPr algn="ctr"/>
            <a:r>
              <a:rPr lang="en-US" dirty="0"/>
              <a:t>Does our KB entail that there is </a:t>
            </a:r>
            <a:br>
              <a:rPr lang="en-US" dirty="0"/>
            </a:br>
            <a:r>
              <a:rPr lang="en-US" dirty="0"/>
              <a:t>no pit in [1,2]?</a:t>
            </a:r>
          </a:p>
          <a:p>
            <a:pPr algn="ctr"/>
            <a:r>
              <a:rPr lang="en-US" b="1" dirty="0"/>
              <a:t>KB⊨</a:t>
            </a:r>
            <a:r>
              <a:rPr lang="en-US" dirty="0"/>
              <a:t>𝛂</a:t>
            </a:r>
            <a:r>
              <a:rPr lang="en-US" b="1" baseline="-25000" dirty="0"/>
              <a:t>1</a:t>
            </a:r>
            <a:r>
              <a:rPr lang="en-US" b="1" dirty="0"/>
              <a:t> </a:t>
            </a:r>
            <a:r>
              <a:rPr lang="en-US" dirty="0"/>
              <a:t>if and only if </a:t>
            </a:r>
            <a:r>
              <a:rPr lang="en-US" b="1" dirty="0"/>
              <a:t>M(KB</a:t>
            </a:r>
            <a:r>
              <a:rPr lang="en-US" dirty="0"/>
              <a:t>)</a:t>
            </a:r>
            <a:r>
              <a:rPr lang="en-US" b="1" dirty="0"/>
              <a:t> ⊆ M(</a:t>
            </a:r>
            <a:r>
              <a:rPr lang="en-US" dirty="0"/>
              <a:t>𝛂</a:t>
            </a:r>
            <a:r>
              <a:rPr lang="en-US" b="1" baseline="-25000" dirty="0"/>
              <a:t>1</a:t>
            </a:r>
            <a:r>
              <a:rPr lang="en-US" b="1" dirty="0"/>
              <a:t>)</a:t>
            </a:r>
          </a:p>
        </p:txBody>
      </p:sp>
      <p:grpSp>
        <p:nvGrpSpPr>
          <p:cNvPr id="2" name="Group 1">
            <a:extLst>
              <a:ext uri="{FF2B5EF4-FFF2-40B4-BE49-F238E27FC236}">
                <a16:creationId xmlns:a16="http://schemas.microsoft.com/office/drawing/2014/main" id="{F789BC41-B2F3-C640-8495-6689110AEA00}"/>
              </a:ext>
            </a:extLst>
          </p:cNvPr>
          <p:cNvGrpSpPr/>
          <p:nvPr/>
        </p:nvGrpSpPr>
        <p:grpSpPr>
          <a:xfrm>
            <a:off x="406874" y="4002409"/>
            <a:ext cx="3813579" cy="1477328"/>
            <a:chOff x="406874" y="4002409"/>
            <a:chExt cx="3813579" cy="1477328"/>
          </a:xfrm>
        </p:grpSpPr>
        <p:sp>
          <p:nvSpPr>
            <p:cNvPr id="105" name="Rectangle 104">
              <a:extLst>
                <a:ext uri="{FF2B5EF4-FFF2-40B4-BE49-F238E27FC236}">
                  <a16:creationId xmlns:a16="http://schemas.microsoft.com/office/drawing/2014/main" id="{29EDEFA1-D00D-0F49-B6F1-B32E80054E91}"/>
                </a:ext>
              </a:extLst>
            </p:cNvPr>
            <p:cNvSpPr/>
            <p:nvPr/>
          </p:nvSpPr>
          <p:spPr>
            <a:xfrm>
              <a:off x="1071834" y="4002409"/>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106" name="Rectangle 105">
              <a:extLst>
                <a:ext uri="{FF2B5EF4-FFF2-40B4-BE49-F238E27FC236}">
                  <a16:creationId xmlns:a16="http://schemas.microsoft.com/office/drawing/2014/main" id="{960B42D6-7EC6-8C44-9968-95E597BA7A3D}"/>
                </a:ext>
              </a:extLst>
            </p:cNvPr>
            <p:cNvSpPr/>
            <p:nvPr/>
          </p:nvSpPr>
          <p:spPr>
            <a:xfrm>
              <a:off x="406874" y="4435690"/>
              <a:ext cx="684803" cy="369332"/>
            </a:xfrm>
            <a:prstGeom prst="rect">
              <a:avLst/>
            </a:prstGeom>
          </p:spPr>
          <p:txBody>
            <a:bodyPr wrap="none">
              <a:spAutoFit/>
            </a:bodyPr>
            <a:lstStyle/>
            <a:p>
              <a:r>
                <a:rPr lang="en-US" b="1" dirty="0"/>
                <a:t>KB =</a:t>
              </a:r>
            </a:p>
          </p:txBody>
        </p:sp>
      </p:grpSp>
      <p:sp>
        <p:nvSpPr>
          <p:cNvPr id="108" name="Rectangle 107">
            <a:extLst>
              <a:ext uri="{FF2B5EF4-FFF2-40B4-BE49-F238E27FC236}">
                <a16:creationId xmlns:a16="http://schemas.microsoft.com/office/drawing/2014/main" id="{0A2ADD77-E3DD-7946-96C7-A6D71306A96C}"/>
              </a:ext>
            </a:extLst>
          </p:cNvPr>
          <p:cNvSpPr/>
          <p:nvPr/>
        </p:nvSpPr>
        <p:spPr>
          <a:xfrm>
            <a:off x="518512" y="5502414"/>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
        <p:nvSpPr>
          <p:cNvPr id="5" name="Rectangle 4">
            <a:extLst>
              <a:ext uri="{FF2B5EF4-FFF2-40B4-BE49-F238E27FC236}">
                <a16:creationId xmlns:a16="http://schemas.microsoft.com/office/drawing/2014/main" id="{A3C6D651-660A-F84B-9337-9C3C67614947}"/>
              </a:ext>
            </a:extLst>
          </p:cNvPr>
          <p:cNvSpPr/>
          <p:nvPr/>
        </p:nvSpPr>
        <p:spPr>
          <a:xfrm>
            <a:off x="1943683" y="5967954"/>
            <a:ext cx="955711" cy="369332"/>
          </a:xfrm>
          <a:prstGeom prst="rect">
            <a:avLst/>
          </a:prstGeom>
        </p:spPr>
        <p:txBody>
          <a:bodyPr wrap="none">
            <a:spAutoFit/>
          </a:bodyPr>
          <a:lstStyle/>
          <a:p>
            <a:r>
              <a:rPr lang="en-US" b="1" dirty="0">
                <a:highlight>
                  <a:srgbClr val="FFFF00"/>
                </a:highlight>
              </a:rPr>
              <a:t>KB⊨</a:t>
            </a:r>
            <a:r>
              <a:rPr lang="en-US" dirty="0">
                <a:highlight>
                  <a:srgbClr val="FFFF00"/>
                </a:highlight>
              </a:rPr>
              <a:t>𝛂</a:t>
            </a:r>
            <a:r>
              <a:rPr lang="en-US" b="1" baseline="-25000" dirty="0">
                <a:highlight>
                  <a:srgbClr val="FFFF00"/>
                </a:highlight>
              </a:rPr>
              <a:t>1</a:t>
            </a:r>
            <a:r>
              <a:rPr lang="en-US" b="1" dirty="0">
                <a:highlight>
                  <a:srgbClr val="FFFF00"/>
                </a:highlight>
              </a:rPr>
              <a:t> </a:t>
            </a:r>
            <a:endParaRPr lang="en-US" dirty="0">
              <a:highlight>
                <a:srgbClr val="FFFF00"/>
              </a:highlight>
            </a:endParaRPr>
          </a:p>
        </p:txBody>
      </p:sp>
    </p:spTree>
    <p:extLst>
      <p:ext uri="{BB962C8B-B14F-4D97-AF65-F5344CB8AC3E}">
        <p14:creationId xmlns:p14="http://schemas.microsoft.com/office/powerpoint/2010/main" val="160212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08"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Freeform 110">
            <a:extLst>
              <a:ext uri="{FF2B5EF4-FFF2-40B4-BE49-F238E27FC236}">
                <a16:creationId xmlns:a16="http://schemas.microsoft.com/office/drawing/2014/main" id="{CB74B679-6107-4242-80D8-8E43B4FA40CC}"/>
              </a:ext>
            </a:extLst>
          </p:cNvPr>
          <p:cNvSpPr/>
          <p:nvPr/>
        </p:nvSpPr>
        <p:spPr>
          <a:xfrm>
            <a:off x="4585349" y="39943"/>
            <a:ext cx="6551441" cy="7021956"/>
          </a:xfrm>
          <a:custGeom>
            <a:avLst/>
            <a:gdLst>
              <a:gd name="connsiteX0" fmla="*/ 2489664 w 6171423"/>
              <a:gd name="connsiteY0" fmla="*/ 109686 h 7021956"/>
              <a:gd name="connsiteX1" fmla="*/ 428108 w 6171423"/>
              <a:gd name="connsiteY1" fmla="*/ 76435 h 7021956"/>
              <a:gd name="connsiteX2" fmla="*/ 128850 w 6171423"/>
              <a:gd name="connsiteY2" fmla="*/ 1240217 h 7021956"/>
              <a:gd name="connsiteX3" fmla="*/ 494610 w 6171423"/>
              <a:gd name="connsiteY3" fmla="*/ 1772231 h 7021956"/>
              <a:gd name="connsiteX4" fmla="*/ 2074028 w 6171423"/>
              <a:gd name="connsiteY4" fmla="*/ 1772231 h 7021956"/>
              <a:gd name="connsiteX5" fmla="*/ 3021679 w 6171423"/>
              <a:gd name="connsiteY5" fmla="*/ 2320871 h 7021956"/>
              <a:gd name="connsiteX6" fmla="*/ 3071555 w 6171423"/>
              <a:gd name="connsiteY6" fmla="*/ 4681686 h 7021956"/>
              <a:gd name="connsiteX7" fmla="*/ 2306784 w 6171423"/>
              <a:gd name="connsiteY7" fmla="*/ 5180449 h 7021956"/>
              <a:gd name="connsiteX8" fmla="*/ 261854 w 6171423"/>
              <a:gd name="connsiteY8" fmla="*/ 5080697 h 7021956"/>
              <a:gd name="connsiteX9" fmla="*/ 328355 w 6171423"/>
              <a:gd name="connsiteY9" fmla="*/ 6726617 h 7021956"/>
              <a:gd name="connsiteX10" fmla="*/ 3005054 w 6171423"/>
              <a:gd name="connsiteY10" fmla="*/ 6709991 h 7021956"/>
              <a:gd name="connsiteX11" fmla="*/ 3370814 w 6171423"/>
              <a:gd name="connsiteY11" fmla="*/ 3584406 h 7021956"/>
              <a:gd name="connsiteX12" fmla="*/ 3537068 w 6171423"/>
              <a:gd name="connsiteY12" fmla="*/ 3451402 h 7021956"/>
              <a:gd name="connsiteX13" fmla="*/ 5947759 w 6171423"/>
              <a:gd name="connsiteY13" fmla="*/ 3434777 h 7021956"/>
              <a:gd name="connsiteX14" fmla="*/ 6080763 w 6171423"/>
              <a:gd name="connsiteY14" fmla="*/ 2287620 h 7021956"/>
              <a:gd name="connsiteX15" fmla="*/ 6080763 w 6171423"/>
              <a:gd name="connsiteY15" fmla="*/ 807955 h 7021956"/>
              <a:gd name="connsiteX16" fmla="*/ 5066610 w 6171423"/>
              <a:gd name="connsiteY16" fmla="*/ 93060 h 7021956"/>
              <a:gd name="connsiteX17" fmla="*/ 2489664 w 6171423"/>
              <a:gd name="connsiteY17" fmla="*/ 109686 h 70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1423" h="7021956">
                <a:moveTo>
                  <a:pt x="2489664" y="109686"/>
                </a:moveTo>
                <a:cubicBezTo>
                  <a:pt x="1716580" y="106915"/>
                  <a:pt x="821577" y="-111987"/>
                  <a:pt x="428108" y="76435"/>
                </a:cubicBezTo>
                <a:cubicBezTo>
                  <a:pt x="34639" y="264857"/>
                  <a:pt x="117766" y="957584"/>
                  <a:pt x="128850" y="1240217"/>
                </a:cubicBezTo>
                <a:cubicBezTo>
                  <a:pt x="139934" y="1522850"/>
                  <a:pt x="170414" y="1683562"/>
                  <a:pt x="494610" y="1772231"/>
                </a:cubicBezTo>
                <a:cubicBezTo>
                  <a:pt x="818806" y="1860900"/>
                  <a:pt x="1652850" y="1680791"/>
                  <a:pt x="2074028" y="1772231"/>
                </a:cubicBezTo>
                <a:cubicBezTo>
                  <a:pt x="2495206" y="1863671"/>
                  <a:pt x="2855425" y="1835962"/>
                  <a:pt x="3021679" y="2320871"/>
                </a:cubicBezTo>
                <a:cubicBezTo>
                  <a:pt x="3187933" y="2805780"/>
                  <a:pt x="3190704" y="4205090"/>
                  <a:pt x="3071555" y="4681686"/>
                </a:cubicBezTo>
                <a:cubicBezTo>
                  <a:pt x="2952406" y="5158282"/>
                  <a:pt x="2775067" y="5113947"/>
                  <a:pt x="2306784" y="5180449"/>
                </a:cubicBezTo>
                <a:cubicBezTo>
                  <a:pt x="1838501" y="5246951"/>
                  <a:pt x="591592" y="4823002"/>
                  <a:pt x="261854" y="5080697"/>
                </a:cubicBezTo>
                <a:cubicBezTo>
                  <a:pt x="-67884" y="5338392"/>
                  <a:pt x="-128845" y="6455068"/>
                  <a:pt x="328355" y="6726617"/>
                </a:cubicBezTo>
                <a:cubicBezTo>
                  <a:pt x="785555" y="6998166"/>
                  <a:pt x="2497978" y="7233693"/>
                  <a:pt x="3005054" y="6709991"/>
                </a:cubicBezTo>
                <a:cubicBezTo>
                  <a:pt x="3512130" y="6186289"/>
                  <a:pt x="3282145" y="4127504"/>
                  <a:pt x="3370814" y="3584406"/>
                </a:cubicBezTo>
                <a:cubicBezTo>
                  <a:pt x="3459483" y="3041308"/>
                  <a:pt x="3107577" y="3476340"/>
                  <a:pt x="3537068" y="3451402"/>
                </a:cubicBezTo>
                <a:cubicBezTo>
                  <a:pt x="3966559" y="3426464"/>
                  <a:pt x="5523810" y="3628741"/>
                  <a:pt x="5947759" y="3434777"/>
                </a:cubicBezTo>
                <a:cubicBezTo>
                  <a:pt x="6371708" y="3240813"/>
                  <a:pt x="6058596" y="2725424"/>
                  <a:pt x="6080763" y="2287620"/>
                </a:cubicBezTo>
                <a:cubicBezTo>
                  <a:pt x="6102930" y="1849816"/>
                  <a:pt x="6249788" y="1173715"/>
                  <a:pt x="6080763" y="807955"/>
                </a:cubicBezTo>
                <a:cubicBezTo>
                  <a:pt x="5911738" y="442195"/>
                  <a:pt x="5659585" y="209438"/>
                  <a:pt x="5066610" y="93060"/>
                </a:cubicBezTo>
                <a:cubicBezTo>
                  <a:pt x="4473635" y="-23318"/>
                  <a:pt x="3262748" y="112457"/>
                  <a:pt x="2489664" y="109686"/>
                </a:cubicBez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2700000" scaled="1"/>
            <a:tileRect/>
          </a:gradFill>
          <a:ln w="635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ounded Rectangle 109">
            <a:extLst>
              <a:ext uri="{FF2B5EF4-FFF2-40B4-BE49-F238E27FC236}">
                <a16:creationId xmlns:a16="http://schemas.microsoft.com/office/drawing/2014/main" id="{2B0ABD80-87FF-294A-AB50-E6B2D0E5E572}"/>
              </a:ext>
            </a:extLst>
          </p:cNvPr>
          <p:cNvSpPr/>
          <p:nvPr/>
        </p:nvSpPr>
        <p:spPr>
          <a:xfrm>
            <a:off x="4869291" y="127047"/>
            <a:ext cx="2948231" cy="5025659"/>
          </a:xfrm>
          <a:prstGeom prst="roundRect">
            <a:avLst/>
          </a:prstGeom>
          <a:gradFill flip="none" rotWithShape="1">
            <a:gsLst>
              <a:gs pos="0">
                <a:schemeClr val="accent2">
                  <a:lumMod val="5000"/>
                  <a:lumOff val="95000"/>
                  <a:alpha val="1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0">
            <a:solidFill>
              <a:schemeClr val="accent2"/>
            </a:solidFill>
            <a:prstDash val="sys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7" name="Rectangle 126">
            <a:extLst>
              <a:ext uri="{FF2B5EF4-FFF2-40B4-BE49-F238E27FC236}">
                <a16:creationId xmlns:a16="http://schemas.microsoft.com/office/drawing/2014/main" id="{7E8A1D7C-10B5-2947-B4F8-57B0822C53DD}"/>
              </a:ext>
            </a:extLst>
          </p:cNvPr>
          <p:cNvSpPr/>
          <p:nvPr/>
        </p:nvSpPr>
        <p:spPr>
          <a:xfrm>
            <a:off x="201748" y="1371731"/>
            <a:ext cx="4223395" cy="1200329"/>
          </a:xfrm>
          <a:prstGeom prst="rect">
            <a:avLst/>
          </a:prstGeom>
        </p:spPr>
        <p:txBody>
          <a:bodyPr wrap="square">
            <a:spAutoFit/>
          </a:bodyPr>
          <a:lstStyle/>
          <a:p>
            <a:pPr algn="ctr"/>
            <a:r>
              <a:rPr lang="en-US" b="1" dirty="0"/>
              <a:t>β ⊨ </a:t>
            </a:r>
            <a:r>
              <a:rPr lang="en-US" dirty="0"/>
              <a:t>𝛂 if and only if </a:t>
            </a:r>
            <a:r>
              <a:rPr lang="en-US" b="1" dirty="0"/>
              <a:t>M(β</a:t>
            </a:r>
            <a:r>
              <a:rPr lang="en-US" dirty="0"/>
              <a:t>)</a:t>
            </a:r>
            <a:r>
              <a:rPr lang="en-US" b="1" dirty="0"/>
              <a:t> ⊆ M(</a:t>
            </a:r>
            <a:r>
              <a:rPr lang="en-US" dirty="0"/>
              <a:t>𝛂</a:t>
            </a:r>
            <a:r>
              <a:rPr lang="en-US" b="1" dirty="0"/>
              <a:t>)</a:t>
            </a:r>
          </a:p>
          <a:p>
            <a:pPr algn="ctr"/>
            <a:endParaRPr lang="en-US" b="1" dirty="0"/>
          </a:p>
          <a:p>
            <a:pPr algn="ctr"/>
            <a:r>
              <a:rPr lang="en-US" dirty="0"/>
              <a:t>“β entails 𝛂 if and only if every model in which β is true, 𝛂 is also true”</a:t>
            </a:r>
          </a:p>
        </p:txBody>
      </p:sp>
      <p:sp>
        <p:nvSpPr>
          <p:cNvPr id="128" name="Rectangle 127">
            <a:extLst>
              <a:ext uri="{FF2B5EF4-FFF2-40B4-BE49-F238E27FC236}">
                <a16:creationId xmlns:a16="http://schemas.microsoft.com/office/drawing/2014/main" id="{9D0C94C6-D36B-2749-A619-76060E7D7520}"/>
              </a:ext>
            </a:extLst>
          </p:cNvPr>
          <p:cNvSpPr/>
          <p:nvPr/>
        </p:nvSpPr>
        <p:spPr>
          <a:xfrm>
            <a:off x="5490" y="2964069"/>
            <a:ext cx="5094664" cy="923330"/>
          </a:xfrm>
          <a:prstGeom prst="rect">
            <a:avLst/>
          </a:prstGeom>
        </p:spPr>
        <p:txBody>
          <a:bodyPr wrap="square">
            <a:spAutoFit/>
          </a:bodyPr>
          <a:lstStyle/>
          <a:p>
            <a:pPr algn="ctr"/>
            <a:r>
              <a:rPr lang="en-US" dirty="0"/>
              <a:t>Does our KB entail that there is </a:t>
            </a:r>
            <a:br>
              <a:rPr lang="en-US" dirty="0"/>
            </a:br>
            <a:r>
              <a:rPr lang="en-US" b="1" dirty="0"/>
              <a:t>no pit in [2,2]</a:t>
            </a:r>
            <a:r>
              <a:rPr lang="en-US" dirty="0"/>
              <a:t>?</a:t>
            </a:r>
          </a:p>
          <a:p>
            <a:pPr algn="ctr"/>
            <a:r>
              <a:rPr lang="en-US" b="1" dirty="0"/>
              <a:t>KB⊨</a:t>
            </a:r>
            <a:r>
              <a:rPr lang="en-US" dirty="0"/>
              <a:t>𝛂</a:t>
            </a:r>
            <a:r>
              <a:rPr lang="en-US" b="1" baseline="-25000" dirty="0"/>
              <a:t>2</a:t>
            </a:r>
            <a:r>
              <a:rPr lang="en-US" b="1" dirty="0"/>
              <a:t> </a:t>
            </a:r>
            <a:r>
              <a:rPr lang="en-US" dirty="0"/>
              <a:t>if and only if </a:t>
            </a:r>
            <a:r>
              <a:rPr lang="en-US" b="1" dirty="0"/>
              <a:t>M(KB</a:t>
            </a:r>
            <a:r>
              <a:rPr lang="en-US" dirty="0"/>
              <a:t>)</a:t>
            </a:r>
            <a:r>
              <a:rPr lang="en-US" b="1" dirty="0"/>
              <a:t> ⊆ M(</a:t>
            </a:r>
            <a:r>
              <a:rPr lang="en-US" dirty="0"/>
              <a:t>𝛂</a:t>
            </a:r>
            <a:r>
              <a:rPr lang="en-US" b="1" baseline="-25000" dirty="0"/>
              <a:t>2</a:t>
            </a:r>
            <a:r>
              <a:rPr lang="en-US" b="1" dirty="0"/>
              <a:t>)</a:t>
            </a:r>
          </a:p>
        </p:txBody>
      </p:sp>
      <p:grpSp>
        <p:nvGrpSpPr>
          <p:cNvPr id="2" name="Group 1">
            <a:extLst>
              <a:ext uri="{FF2B5EF4-FFF2-40B4-BE49-F238E27FC236}">
                <a16:creationId xmlns:a16="http://schemas.microsoft.com/office/drawing/2014/main" id="{F789BC41-B2F3-C640-8495-6689110AEA00}"/>
              </a:ext>
            </a:extLst>
          </p:cNvPr>
          <p:cNvGrpSpPr/>
          <p:nvPr/>
        </p:nvGrpSpPr>
        <p:grpSpPr>
          <a:xfrm>
            <a:off x="406874" y="4002409"/>
            <a:ext cx="3813579" cy="1477328"/>
            <a:chOff x="406874" y="4002409"/>
            <a:chExt cx="3813579" cy="1477328"/>
          </a:xfrm>
        </p:grpSpPr>
        <p:sp>
          <p:nvSpPr>
            <p:cNvPr id="105" name="Rectangle 104">
              <a:extLst>
                <a:ext uri="{FF2B5EF4-FFF2-40B4-BE49-F238E27FC236}">
                  <a16:creationId xmlns:a16="http://schemas.microsoft.com/office/drawing/2014/main" id="{29EDEFA1-D00D-0F49-B6F1-B32E80054E91}"/>
                </a:ext>
              </a:extLst>
            </p:cNvPr>
            <p:cNvSpPr/>
            <p:nvPr/>
          </p:nvSpPr>
          <p:spPr>
            <a:xfrm>
              <a:off x="1071834" y="4002409"/>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106" name="Rectangle 105">
              <a:extLst>
                <a:ext uri="{FF2B5EF4-FFF2-40B4-BE49-F238E27FC236}">
                  <a16:creationId xmlns:a16="http://schemas.microsoft.com/office/drawing/2014/main" id="{960B42D6-7EC6-8C44-9968-95E597BA7A3D}"/>
                </a:ext>
              </a:extLst>
            </p:cNvPr>
            <p:cNvSpPr/>
            <p:nvPr/>
          </p:nvSpPr>
          <p:spPr>
            <a:xfrm>
              <a:off x="406874" y="4435690"/>
              <a:ext cx="684803" cy="369332"/>
            </a:xfrm>
            <a:prstGeom prst="rect">
              <a:avLst/>
            </a:prstGeom>
          </p:spPr>
          <p:txBody>
            <a:bodyPr wrap="none">
              <a:spAutoFit/>
            </a:bodyPr>
            <a:lstStyle/>
            <a:p>
              <a:r>
                <a:rPr lang="en-US" b="1" dirty="0"/>
                <a:t>KB =</a:t>
              </a:r>
            </a:p>
          </p:txBody>
        </p:sp>
      </p:grpSp>
      <p:sp>
        <p:nvSpPr>
          <p:cNvPr id="112" name="Rectangle 111">
            <a:extLst>
              <a:ext uri="{FF2B5EF4-FFF2-40B4-BE49-F238E27FC236}">
                <a16:creationId xmlns:a16="http://schemas.microsoft.com/office/drawing/2014/main" id="{D8E2CD2E-9395-C749-AA00-1CC5D4911A99}"/>
              </a:ext>
            </a:extLst>
          </p:cNvPr>
          <p:cNvSpPr/>
          <p:nvPr/>
        </p:nvSpPr>
        <p:spPr>
          <a:xfrm>
            <a:off x="518512" y="5502414"/>
            <a:ext cx="3148619" cy="369332"/>
          </a:xfrm>
          <a:prstGeom prst="rect">
            <a:avLst/>
          </a:prstGeom>
        </p:spPr>
        <p:txBody>
          <a:bodyPr wrap="none">
            <a:spAutoFit/>
          </a:bodyPr>
          <a:lstStyle/>
          <a:p>
            <a:r>
              <a:rPr lang="en-US" dirty="0"/>
              <a:t>𝛂</a:t>
            </a:r>
            <a:r>
              <a:rPr lang="en-US" b="1" baseline="-25000" dirty="0"/>
              <a:t>2</a:t>
            </a:r>
            <a:r>
              <a:rPr lang="en-US" dirty="0"/>
              <a:t> = “There is no pit in [2,2]”</a:t>
            </a:r>
          </a:p>
        </p:txBody>
      </p:sp>
      <p:sp>
        <p:nvSpPr>
          <p:cNvPr id="113" name="Rectangle 112">
            <a:extLst>
              <a:ext uri="{FF2B5EF4-FFF2-40B4-BE49-F238E27FC236}">
                <a16:creationId xmlns:a16="http://schemas.microsoft.com/office/drawing/2014/main" id="{53BFF028-E2E6-1D48-9CE8-F6F27484295B}"/>
              </a:ext>
            </a:extLst>
          </p:cNvPr>
          <p:cNvSpPr/>
          <p:nvPr/>
        </p:nvSpPr>
        <p:spPr>
          <a:xfrm>
            <a:off x="83021" y="5913018"/>
            <a:ext cx="4549642" cy="646331"/>
          </a:xfrm>
          <a:prstGeom prst="rect">
            <a:avLst/>
          </a:prstGeom>
        </p:spPr>
        <p:txBody>
          <a:bodyPr wrap="none">
            <a:spAutoFit/>
          </a:bodyPr>
          <a:lstStyle/>
          <a:p>
            <a:pPr algn="ctr"/>
            <a:r>
              <a:rPr lang="en-US" b="1" dirty="0">
                <a:highlight>
                  <a:srgbClr val="FFFF00"/>
                </a:highlight>
              </a:rPr>
              <a:t>KB does not entail </a:t>
            </a:r>
            <a:r>
              <a:rPr lang="en-US" dirty="0">
                <a:highlight>
                  <a:srgbClr val="FFFF00"/>
                </a:highlight>
              </a:rPr>
              <a:t>𝛂</a:t>
            </a:r>
            <a:r>
              <a:rPr lang="en-US" b="1" baseline="-25000" dirty="0">
                <a:highlight>
                  <a:srgbClr val="FFFF00"/>
                </a:highlight>
              </a:rPr>
              <a:t>2</a:t>
            </a:r>
            <a:r>
              <a:rPr lang="en-US" b="1" dirty="0">
                <a:highlight>
                  <a:srgbClr val="FFFF00"/>
                </a:highlight>
              </a:rPr>
              <a:t>  in some models </a:t>
            </a:r>
            <a:br>
              <a:rPr lang="en-US" b="1" dirty="0">
                <a:highlight>
                  <a:srgbClr val="FFFF00"/>
                </a:highlight>
              </a:rPr>
            </a:br>
            <a:r>
              <a:rPr lang="en-US" b="1" dirty="0">
                <a:highlight>
                  <a:srgbClr val="FFFF00"/>
                </a:highlight>
              </a:rPr>
              <a:t>where KB is true </a:t>
            </a:r>
            <a:r>
              <a:rPr lang="en-US" dirty="0">
                <a:highlight>
                  <a:srgbClr val="FFFF00"/>
                </a:highlight>
              </a:rPr>
              <a:t>𝛂</a:t>
            </a:r>
            <a:r>
              <a:rPr lang="en-US" b="1" baseline="-25000" dirty="0">
                <a:highlight>
                  <a:srgbClr val="FFFF00"/>
                </a:highlight>
              </a:rPr>
              <a:t>2  </a:t>
            </a:r>
            <a:r>
              <a:rPr lang="en-US" b="1" dirty="0">
                <a:highlight>
                  <a:srgbClr val="FFFF00"/>
                </a:highlight>
              </a:rPr>
              <a:t>is false</a:t>
            </a:r>
            <a:endParaRPr lang="en-US" dirty="0">
              <a:highlight>
                <a:srgbClr val="FFFF00"/>
              </a:highlight>
            </a:endParaRPr>
          </a:p>
        </p:txBody>
      </p:sp>
    </p:spTree>
    <p:extLst>
      <p:ext uri="{BB962C8B-B14F-4D97-AF65-F5344CB8AC3E}">
        <p14:creationId xmlns:p14="http://schemas.microsoft.com/office/powerpoint/2010/main" val="187652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2" grpId="0"/>
      <p:bldP spid="1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7A31-F42D-214A-977A-41FD872C47B0}"/>
              </a:ext>
            </a:extLst>
          </p:cNvPr>
          <p:cNvSpPr>
            <a:spLocks noGrp="1"/>
          </p:cNvSpPr>
          <p:nvPr>
            <p:ph type="title"/>
          </p:nvPr>
        </p:nvSpPr>
        <p:spPr/>
        <p:txBody>
          <a:bodyPr/>
          <a:lstStyle/>
          <a:p>
            <a:r>
              <a:rPr lang="en-US" dirty="0"/>
              <a:t>Entailment and Inference</a:t>
            </a:r>
          </a:p>
        </p:txBody>
      </p:sp>
      <p:sp>
        <p:nvSpPr>
          <p:cNvPr id="5" name="Content Placeholder 4">
            <a:extLst>
              <a:ext uri="{FF2B5EF4-FFF2-40B4-BE49-F238E27FC236}">
                <a16:creationId xmlns:a16="http://schemas.microsoft.com/office/drawing/2014/main" id="{956439E9-0B22-CE4D-8E4D-8ED33E624CC3}"/>
              </a:ext>
            </a:extLst>
          </p:cNvPr>
          <p:cNvSpPr>
            <a:spLocks noGrp="1"/>
          </p:cNvSpPr>
          <p:nvPr>
            <p:ph idx="1"/>
          </p:nvPr>
        </p:nvSpPr>
        <p:spPr/>
        <p:txBody>
          <a:bodyPr/>
          <a:lstStyle/>
          <a:p>
            <a:r>
              <a:rPr lang="en-US" dirty="0"/>
              <a:t>Entailment can be applied to derive conclusions, which is the process of </a:t>
            </a:r>
            <a:r>
              <a:rPr lang="en-US" b="1" dirty="0"/>
              <a:t>logical inference.</a:t>
            </a:r>
            <a:endParaRPr lang="en-US" dirty="0"/>
          </a:p>
          <a:p>
            <a:r>
              <a:rPr lang="en-US" dirty="0"/>
              <a:t>We can think about the consequences of a KB as a large set of additional sentences that are entailed given the sentences that have been added to the KB.</a:t>
            </a:r>
          </a:p>
          <a:p>
            <a:r>
              <a:rPr lang="en-US" dirty="0"/>
              <a:t>We would like to design </a:t>
            </a:r>
            <a:r>
              <a:rPr lang="en-US" b="1" dirty="0"/>
              <a:t>inference algorithms </a:t>
            </a:r>
            <a:r>
              <a:rPr lang="en-US" dirty="0"/>
              <a:t>to enumerate these sentences.  </a:t>
            </a:r>
          </a:p>
          <a:p>
            <a:r>
              <a:rPr lang="en-US" dirty="0"/>
              <a:t>When an inference algorithm </a:t>
            </a:r>
            <a:r>
              <a:rPr lang="en-US" b="1" dirty="0" err="1"/>
              <a:t>i</a:t>
            </a:r>
            <a:r>
              <a:rPr lang="en-US" dirty="0"/>
              <a:t> allows us to conclude that </a:t>
            </a:r>
            <a:r>
              <a:rPr lang="el-GR" dirty="0"/>
              <a:t>𝛂</a:t>
            </a:r>
            <a:r>
              <a:rPr lang="en-US" b="1" dirty="0"/>
              <a:t> </a:t>
            </a:r>
            <a:r>
              <a:rPr lang="en-US" dirty="0"/>
              <a:t>is true, then we write</a:t>
            </a:r>
          </a:p>
          <a:p>
            <a:r>
              <a:rPr lang="el-GR" dirty="0"/>
              <a:t>	</a:t>
            </a:r>
            <a:r>
              <a:rPr lang="en-US" b="1" dirty="0"/>
              <a:t>KB ⊢</a:t>
            </a:r>
            <a:r>
              <a:rPr lang="en-US" b="1" baseline="-25000" dirty="0" err="1"/>
              <a:t>i</a:t>
            </a:r>
            <a:r>
              <a:rPr lang="en-US" b="1" baseline="-25000" dirty="0"/>
              <a:t>  </a:t>
            </a:r>
            <a:r>
              <a:rPr lang="el-GR" dirty="0"/>
              <a:t>𝛂</a:t>
            </a:r>
            <a:endParaRPr lang="en-US" b="1" baseline="-25000" dirty="0"/>
          </a:p>
          <a:p>
            <a:r>
              <a:rPr lang="en-US" dirty="0"/>
              <a:t>“</a:t>
            </a:r>
            <a:r>
              <a:rPr lang="el-GR" dirty="0"/>
              <a:t>𝛂</a:t>
            </a:r>
            <a:r>
              <a:rPr lang="en-US" dirty="0"/>
              <a:t> is derived from </a:t>
            </a:r>
            <a:r>
              <a:rPr lang="en-US" b="1" dirty="0"/>
              <a:t>KB</a:t>
            </a:r>
            <a:r>
              <a:rPr lang="en-US" dirty="0"/>
              <a:t> by </a:t>
            </a:r>
            <a:r>
              <a:rPr lang="en-US" b="1" dirty="0" err="1"/>
              <a:t>i</a:t>
            </a:r>
            <a:r>
              <a:rPr lang="en-US" dirty="0"/>
              <a:t>”</a:t>
            </a:r>
            <a:endParaRPr lang="en-US" b="1" baseline="-25000" dirty="0"/>
          </a:p>
          <a:p>
            <a:endParaRPr lang="en-US" dirty="0"/>
          </a:p>
        </p:txBody>
      </p:sp>
    </p:spTree>
    <p:extLst>
      <p:ext uri="{BB962C8B-B14F-4D97-AF65-F5344CB8AC3E}">
        <p14:creationId xmlns:p14="http://schemas.microsoft.com/office/powerpoint/2010/main" val="3794937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7A31-F42D-214A-977A-41FD872C47B0}"/>
              </a:ext>
            </a:extLst>
          </p:cNvPr>
          <p:cNvSpPr>
            <a:spLocks noGrp="1"/>
          </p:cNvSpPr>
          <p:nvPr>
            <p:ph type="title"/>
          </p:nvPr>
        </p:nvSpPr>
        <p:spPr/>
        <p:txBody>
          <a:bodyPr/>
          <a:lstStyle/>
          <a:p>
            <a:r>
              <a:rPr lang="en-US" dirty="0"/>
              <a:t>Soundness and Completeness</a:t>
            </a:r>
          </a:p>
        </p:txBody>
      </p:sp>
      <p:sp>
        <p:nvSpPr>
          <p:cNvPr id="5" name="Content Placeholder 4">
            <a:extLst>
              <a:ext uri="{FF2B5EF4-FFF2-40B4-BE49-F238E27FC236}">
                <a16:creationId xmlns:a16="http://schemas.microsoft.com/office/drawing/2014/main" id="{956439E9-0B22-CE4D-8E4D-8ED33E624CC3}"/>
              </a:ext>
            </a:extLst>
          </p:cNvPr>
          <p:cNvSpPr>
            <a:spLocks noGrp="1"/>
          </p:cNvSpPr>
          <p:nvPr>
            <p:ph idx="1"/>
          </p:nvPr>
        </p:nvSpPr>
        <p:spPr/>
        <p:txBody>
          <a:bodyPr/>
          <a:lstStyle/>
          <a:p>
            <a:pPr marL="342900" indent="-342900">
              <a:buFont typeface="Arial" panose="020B0604020202020204" pitchFamily="34" charset="0"/>
              <a:buChar char="•"/>
            </a:pPr>
            <a:r>
              <a:rPr lang="en-US" b="1" dirty="0"/>
              <a:t>Sound</a:t>
            </a:r>
            <a:r>
              <a:rPr lang="en-US" dirty="0"/>
              <a:t> – the inference algorithm should </a:t>
            </a:r>
            <a:r>
              <a:rPr lang="en-US" b="1" dirty="0"/>
              <a:t>only</a:t>
            </a:r>
            <a:r>
              <a:rPr lang="en-US" dirty="0"/>
              <a:t> derive entailed sentences.</a:t>
            </a:r>
          </a:p>
          <a:p>
            <a:pPr marL="342900" indent="-342900">
              <a:buFont typeface="Arial" panose="020B0604020202020204" pitchFamily="34" charset="0"/>
              <a:buChar char="•"/>
            </a:pPr>
            <a:r>
              <a:rPr lang="en-US" b="1" dirty="0"/>
              <a:t>Complete </a:t>
            </a:r>
            <a:r>
              <a:rPr lang="en-US" dirty="0"/>
              <a:t>– an inference algorithm is complete if it can derive </a:t>
            </a:r>
            <a:r>
              <a:rPr lang="en-US" b="1" dirty="0"/>
              <a:t>all</a:t>
            </a:r>
            <a:r>
              <a:rPr lang="en-US" dirty="0"/>
              <a:t> sentences that are entailed</a:t>
            </a:r>
            <a:endParaRPr lang="en-US" b="1" dirty="0"/>
          </a:p>
        </p:txBody>
      </p:sp>
    </p:spTree>
    <p:extLst>
      <p:ext uri="{BB962C8B-B14F-4D97-AF65-F5344CB8AC3E}">
        <p14:creationId xmlns:p14="http://schemas.microsoft.com/office/powerpoint/2010/main" val="34843917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D9AF-D3C5-AE4E-8728-E6EA2E4403BE}"/>
              </a:ext>
            </a:extLst>
          </p:cNvPr>
          <p:cNvSpPr>
            <a:spLocks noGrp="1"/>
          </p:cNvSpPr>
          <p:nvPr>
            <p:ph type="title"/>
          </p:nvPr>
        </p:nvSpPr>
        <p:spPr/>
        <p:txBody>
          <a:bodyPr/>
          <a:lstStyle/>
          <a:p>
            <a:r>
              <a:rPr lang="en-US" dirty="0"/>
              <a:t>Theorem Proving</a:t>
            </a:r>
          </a:p>
        </p:txBody>
      </p:sp>
      <p:sp>
        <p:nvSpPr>
          <p:cNvPr id="3" name="Text Placeholder 2">
            <a:extLst>
              <a:ext uri="{FF2B5EF4-FFF2-40B4-BE49-F238E27FC236}">
                <a16:creationId xmlns:a16="http://schemas.microsoft.com/office/drawing/2014/main" id="{CF706DAA-C29B-3D4E-A1FA-78DB9B5CA6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357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Review: Propositional Logic</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b="1" dirty="0"/>
              <a:t>Complex sentences </a:t>
            </a:r>
            <a:r>
              <a:rPr lang="en-US" dirty="0"/>
              <a:t>are constructed from simpler ones using parentheses and </a:t>
            </a:r>
            <a:r>
              <a:rPr lang="en-US" b="1" dirty="0"/>
              <a:t>logical connectives</a:t>
            </a:r>
            <a:r>
              <a:rPr lang="en-US" dirty="0"/>
              <a:t>.</a:t>
            </a:r>
          </a:p>
          <a:p>
            <a:endParaRPr lang="en-US" dirty="0"/>
          </a:p>
          <a:p>
            <a:endParaRPr lang="en-US" dirty="0"/>
          </a:p>
        </p:txBody>
      </p:sp>
      <p:graphicFrame>
        <p:nvGraphicFramePr>
          <p:cNvPr id="4" name="Table 4">
            <a:extLst>
              <a:ext uri="{FF2B5EF4-FFF2-40B4-BE49-F238E27FC236}">
                <a16:creationId xmlns:a16="http://schemas.microsoft.com/office/drawing/2014/main" id="{25F99343-DA60-2644-986C-BEA1DF84147F}"/>
              </a:ext>
            </a:extLst>
          </p:cNvPr>
          <p:cNvGraphicFramePr>
            <a:graphicFrameLocks noGrp="1"/>
          </p:cNvGraphicFramePr>
          <p:nvPr/>
        </p:nvGraphicFramePr>
        <p:xfrm>
          <a:off x="1729492" y="2632945"/>
          <a:ext cx="8061583" cy="2768600"/>
        </p:xfrm>
        <a:graphic>
          <a:graphicData uri="http://schemas.openxmlformats.org/drawingml/2006/table">
            <a:tbl>
              <a:tblPr firstRow="1" bandRow="1">
                <a:tableStyleId>{5C22544A-7EE6-4342-B048-85BDC9FD1C3A}</a:tableStyleId>
              </a:tblPr>
              <a:tblGrid>
                <a:gridCol w="2370455">
                  <a:extLst>
                    <a:ext uri="{9D8B030D-6E8A-4147-A177-3AD203B41FA5}">
                      <a16:colId xmlns:a16="http://schemas.microsoft.com/office/drawing/2014/main" val="2279668422"/>
                    </a:ext>
                  </a:extLst>
                </a:gridCol>
                <a:gridCol w="5691128">
                  <a:extLst>
                    <a:ext uri="{9D8B030D-6E8A-4147-A177-3AD203B41FA5}">
                      <a16:colId xmlns:a16="http://schemas.microsoft.com/office/drawing/2014/main" val="4276623345"/>
                    </a:ext>
                  </a:extLst>
                </a:gridCol>
              </a:tblGrid>
              <a:tr h="370840">
                <a:tc>
                  <a:txBody>
                    <a:bodyPr/>
                    <a:lstStyle/>
                    <a:p>
                      <a:r>
                        <a:rPr lang="en-US" dirty="0"/>
                        <a:t>Logical Connective</a:t>
                      </a:r>
                    </a:p>
                  </a:txBody>
                  <a:tcPr/>
                </a:tc>
                <a:tc>
                  <a:txBody>
                    <a:bodyPr/>
                    <a:lstStyle/>
                    <a:p>
                      <a:r>
                        <a:rPr lang="en-US" dirty="0"/>
                        <a:t>Meaning</a:t>
                      </a:r>
                    </a:p>
                  </a:txBody>
                  <a:tcPr/>
                </a:tc>
                <a:extLst>
                  <a:ext uri="{0D108BD9-81ED-4DB2-BD59-A6C34878D82A}">
                    <a16:rowId xmlns:a16="http://schemas.microsoft.com/office/drawing/2014/main" val="4010172347"/>
                  </a:ext>
                </a:extLst>
              </a:tr>
              <a:tr h="370840">
                <a:tc>
                  <a:txBody>
                    <a:bodyPr/>
                    <a:lstStyle/>
                    <a:p>
                      <a:r>
                        <a:rPr lang="en-US" dirty="0"/>
                        <a:t>¬ (not)</a:t>
                      </a:r>
                    </a:p>
                  </a:txBody>
                  <a:tcPr/>
                </a:tc>
                <a:tc>
                  <a:txBody>
                    <a:bodyPr/>
                    <a:lstStyle/>
                    <a:p>
                      <a:r>
                        <a:rPr lang="en-US" b="1" dirty="0"/>
                        <a:t>¬W</a:t>
                      </a:r>
                      <a:r>
                        <a:rPr lang="en-US" b="1" baseline="-25000" dirty="0"/>
                        <a:t>1,3</a:t>
                      </a:r>
                      <a:r>
                        <a:rPr lang="en-US" baseline="-25000" dirty="0"/>
                        <a:t> </a:t>
                      </a:r>
                      <a:r>
                        <a:rPr lang="en-US" dirty="0"/>
                        <a:t>is the negation of </a:t>
                      </a:r>
                      <a:r>
                        <a:rPr lang="en-US" b="1" dirty="0"/>
                        <a:t>W</a:t>
                      </a:r>
                      <a:r>
                        <a:rPr lang="en-US" b="1" baseline="-25000" dirty="0"/>
                        <a:t>1,3</a:t>
                      </a:r>
                      <a:endParaRPr lang="en-US" dirty="0"/>
                    </a:p>
                  </a:txBody>
                  <a:tcPr/>
                </a:tc>
                <a:extLst>
                  <a:ext uri="{0D108BD9-81ED-4DB2-BD59-A6C34878D82A}">
                    <a16:rowId xmlns:a16="http://schemas.microsoft.com/office/drawing/2014/main" val="4210063141"/>
                  </a:ext>
                </a:extLst>
              </a:tr>
              <a:tr h="370840">
                <a:tc>
                  <a:txBody>
                    <a:bodyPr/>
                    <a:lstStyle/>
                    <a:p>
                      <a:r>
                        <a:rPr lang="en-US" dirty="0"/>
                        <a:t>⋀ (and)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b="1" dirty="0"/>
                        <a:t>⋀</a:t>
                      </a:r>
                      <a:r>
                        <a:rPr lang="en-US" dirty="0"/>
                        <a:t> </a:t>
                      </a:r>
                      <a:r>
                        <a:rPr lang="en-US" b="1" dirty="0"/>
                        <a:t>P</a:t>
                      </a:r>
                      <a:r>
                        <a:rPr lang="en-US" b="1" baseline="-25000" dirty="0"/>
                        <a:t>3,1 </a:t>
                      </a:r>
                      <a:r>
                        <a:rPr lang="en-US" dirty="0"/>
                        <a:t>is called a conjunction</a:t>
                      </a:r>
                    </a:p>
                  </a:txBody>
                  <a:tcPr/>
                </a:tc>
                <a:extLst>
                  <a:ext uri="{0D108BD9-81ED-4DB2-BD59-A6C34878D82A}">
                    <a16:rowId xmlns:a16="http://schemas.microsoft.com/office/drawing/2014/main" val="1961924777"/>
                  </a:ext>
                </a:extLst>
              </a:tr>
              <a:tr h="370840">
                <a:tc>
                  <a:txBody>
                    <a:bodyPr/>
                    <a:lstStyle/>
                    <a:p>
                      <a:r>
                        <a:rPr lang="en-US" dirty="0"/>
                        <a:t>⋁ (or)</a:t>
                      </a:r>
                    </a:p>
                  </a:txBody>
                  <a:tcPr/>
                </a:tc>
                <a:tc>
                  <a:txBody>
                    <a:bodyPr/>
                    <a:lstStyle/>
                    <a:p>
                      <a:r>
                        <a:rPr lang="en-US" b="1" dirty="0"/>
                        <a:t>W</a:t>
                      </a:r>
                      <a:r>
                        <a:rPr lang="en-US" b="1" baseline="-25000" dirty="0"/>
                        <a:t>1,3</a:t>
                      </a:r>
                      <a:r>
                        <a:rPr lang="en-US" baseline="-25000" dirty="0"/>
                        <a:t> </a:t>
                      </a:r>
                      <a:r>
                        <a:rPr lang="en-US" dirty="0"/>
                        <a:t>⋁ </a:t>
                      </a:r>
                      <a:r>
                        <a:rPr lang="en-US" b="1" dirty="0"/>
                        <a:t>P</a:t>
                      </a:r>
                      <a:r>
                        <a:rPr lang="en-US" b="1" baseline="-25000" dirty="0"/>
                        <a:t>3,1 </a:t>
                      </a:r>
                      <a:r>
                        <a:rPr lang="en-US" dirty="0"/>
                        <a:t>is called a disjunction </a:t>
                      </a:r>
                    </a:p>
                  </a:txBody>
                  <a:tcPr/>
                </a:tc>
                <a:extLst>
                  <a:ext uri="{0D108BD9-81ED-4DB2-BD59-A6C34878D82A}">
                    <a16:rowId xmlns:a16="http://schemas.microsoft.com/office/drawing/2014/main" val="2970149831"/>
                  </a:ext>
                </a:extLst>
              </a:tr>
              <a:tr h="370840">
                <a:tc>
                  <a:txBody>
                    <a:bodyPr/>
                    <a:lstStyle/>
                    <a:p>
                      <a:r>
                        <a:rPr lang="en-US" dirty="0"/>
                        <a:t>⟹  (implies)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dirty="0"/>
                        <a:t>⟹ </a:t>
                      </a:r>
                      <a:r>
                        <a:rPr lang="en-US" b="1" dirty="0"/>
                        <a:t>S</a:t>
                      </a:r>
                      <a:r>
                        <a:rPr lang="en-US" b="1" baseline="-25000" dirty="0"/>
                        <a:t>1,2 </a:t>
                      </a:r>
                      <a:r>
                        <a:rPr lang="en-US" dirty="0"/>
                        <a:t>is called an implication. </a:t>
                      </a:r>
                      <a:r>
                        <a:rPr lang="en-US" b="1" dirty="0"/>
                        <a:t>W</a:t>
                      </a:r>
                      <a:r>
                        <a:rPr lang="en-US" b="1" baseline="-25000" dirty="0"/>
                        <a:t>1,3</a:t>
                      </a:r>
                      <a:r>
                        <a:rPr lang="en-US" baseline="-25000" dirty="0"/>
                        <a:t> </a:t>
                      </a:r>
                      <a:r>
                        <a:rPr lang="en-US" dirty="0"/>
                        <a:t>is its </a:t>
                      </a:r>
                      <a:r>
                        <a:rPr lang="en-US" b="1" dirty="0"/>
                        <a:t>premise or antecede </a:t>
                      </a:r>
                      <a:r>
                        <a:rPr lang="en-US" b="0" dirty="0"/>
                        <a:t>and </a:t>
                      </a:r>
                      <a:r>
                        <a:rPr lang="en-US" dirty="0"/>
                        <a:t> </a:t>
                      </a:r>
                      <a:r>
                        <a:rPr lang="en-US" b="1" dirty="0"/>
                        <a:t>S</a:t>
                      </a:r>
                      <a:r>
                        <a:rPr lang="en-US" b="1" baseline="-25000" dirty="0"/>
                        <a:t>1,2 </a:t>
                      </a:r>
                      <a:r>
                        <a:rPr lang="en-US" baseline="-25000" dirty="0"/>
                        <a:t> </a:t>
                      </a:r>
                      <a:r>
                        <a:rPr lang="en-US" dirty="0"/>
                        <a:t>is its </a:t>
                      </a:r>
                      <a:r>
                        <a:rPr lang="en-US" b="1" dirty="0"/>
                        <a:t>conclusion or consequence</a:t>
                      </a:r>
                      <a:endParaRPr lang="en-US" dirty="0"/>
                    </a:p>
                  </a:txBody>
                  <a:tcPr/>
                </a:tc>
                <a:extLst>
                  <a:ext uri="{0D108BD9-81ED-4DB2-BD59-A6C34878D82A}">
                    <a16:rowId xmlns:a16="http://schemas.microsoft.com/office/drawing/2014/main" val="3912405873"/>
                  </a:ext>
                </a:extLst>
              </a:tr>
              <a:tr h="370840">
                <a:tc>
                  <a:txBody>
                    <a:bodyPr/>
                    <a:lstStyle/>
                    <a:p>
                      <a:r>
                        <a:rPr lang="en-US" dirty="0"/>
                        <a:t>⇔ (if and only if)</a:t>
                      </a:r>
                    </a:p>
                  </a:txBody>
                  <a:tcPr/>
                </a:tc>
                <a:tc>
                  <a:txBody>
                    <a:bodyPr/>
                    <a:lstStyle/>
                    <a:p>
                      <a:r>
                        <a:rPr lang="en-US" b="1" dirty="0"/>
                        <a:t>W</a:t>
                      </a:r>
                      <a:r>
                        <a:rPr lang="en-US" b="1" baseline="-25000" dirty="0"/>
                        <a:t>1,3</a:t>
                      </a:r>
                      <a:r>
                        <a:rPr lang="en-US" dirty="0"/>
                        <a:t>⇔</a:t>
                      </a:r>
                      <a:r>
                        <a:rPr lang="en-US" b="1" dirty="0"/>
                        <a:t>¬W</a:t>
                      </a:r>
                      <a:r>
                        <a:rPr lang="en-US" b="1" baseline="-25000" dirty="0"/>
                        <a:t>3,4 </a:t>
                      </a:r>
                      <a:r>
                        <a:rPr lang="en-US" dirty="0"/>
                        <a:t>is called an biconditional</a:t>
                      </a:r>
                    </a:p>
                  </a:txBody>
                  <a:tcPr/>
                </a:tc>
                <a:extLst>
                  <a:ext uri="{0D108BD9-81ED-4DB2-BD59-A6C34878D82A}">
                    <a16:rowId xmlns:a16="http://schemas.microsoft.com/office/drawing/2014/main" val="2644601860"/>
                  </a:ext>
                </a:extLst>
              </a:tr>
            </a:tbl>
          </a:graphicData>
        </a:graphic>
      </p:graphicFrame>
    </p:spTree>
    <p:extLst>
      <p:ext uri="{BB962C8B-B14F-4D97-AF65-F5344CB8AC3E}">
        <p14:creationId xmlns:p14="http://schemas.microsoft.com/office/powerpoint/2010/main" val="39117416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Logical Equivalence</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dirty="0"/>
              <a:t>Two sentences 𝛂 and β are </a:t>
            </a:r>
            <a:r>
              <a:rPr lang="en-US" b="1" dirty="0"/>
              <a:t>logically equivalent </a:t>
            </a:r>
            <a:r>
              <a:rPr lang="en-US" dirty="0"/>
              <a:t>if they are true in the same set of models.  We write this as </a:t>
            </a:r>
            <a:br>
              <a:rPr lang="en-US" dirty="0"/>
            </a:br>
            <a:r>
              <a:rPr lang="en-US" dirty="0"/>
              <a:t>	</a:t>
            </a:r>
            <a:r>
              <a:rPr lang="en-US" b="1" dirty="0"/>
              <a:t>𝛂 ≡ β </a:t>
            </a:r>
          </a:p>
          <a:p>
            <a:r>
              <a:rPr lang="en-US" dirty="0"/>
              <a:t>An alternate definition of logical equivalence is that two sentences 𝛂 and β are logically equivalent if any only if they entail each other.</a:t>
            </a:r>
          </a:p>
          <a:p>
            <a:r>
              <a:rPr lang="en-US" dirty="0"/>
              <a:t>	</a:t>
            </a:r>
            <a:r>
              <a:rPr lang="en-US" b="1" dirty="0"/>
              <a:t>𝛂 ≡ β	if and only if 	</a:t>
            </a:r>
            <a:r>
              <a:rPr lang="en-US" dirty="0"/>
              <a:t>𝛂</a:t>
            </a:r>
            <a:r>
              <a:rPr lang="en-US" b="1" dirty="0"/>
              <a:t>⊨β and β⊨</a:t>
            </a:r>
            <a:r>
              <a:rPr lang="en-US" dirty="0"/>
              <a:t>𝛂</a:t>
            </a:r>
            <a:r>
              <a:rPr lang="en-US" b="1" dirty="0"/>
              <a:t>.</a:t>
            </a:r>
          </a:p>
          <a:p>
            <a:endParaRPr lang="en-US" b="1" dirty="0"/>
          </a:p>
        </p:txBody>
      </p:sp>
    </p:spTree>
    <p:extLst>
      <p:ext uri="{BB962C8B-B14F-4D97-AF65-F5344CB8AC3E}">
        <p14:creationId xmlns:p14="http://schemas.microsoft.com/office/powerpoint/2010/main" val="25104827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9F07C52C-89F8-C94B-98E5-F319DBE27809}"/>
              </a:ext>
            </a:extLst>
          </p:cNvPr>
          <p:cNvGraphicFramePr>
            <a:graphicFrameLocks noGrp="1"/>
          </p:cNvGraphicFramePr>
          <p:nvPr>
            <p:ph idx="1"/>
            <p:extLst>
              <p:ext uri="{D42A27DB-BD31-4B8C-83A1-F6EECF244321}">
                <p14:modId xmlns:p14="http://schemas.microsoft.com/office/powerpoint/2010/main" val="291807172"/>
              </p:ext>
            </p:extLst>
          </p:nvPr>
        </p:nvGraphicFramePr>
        <p:xfrm>
          <a:off x="400050" y="1347788"/>
          <a:ext cx="10515600" cy="4450080"/>
        </p:xfrm>
        <a:graphic>
          <a:graphicData uri="http://schemas.openxmlformats.org/drawingml/2006/table">
            <a:tbl>
              <a:tblPr firstRow="1" bandRow="1">
                <a:tableStyleId>{E269D01E-BC32-4049-B463-5C60D7B0CCD2}</a:tableStyleId>
              </a:tblPr>
              <a:tblGrid>
                <a:gridCol w="2628900">
                  <a:extLst>
                    <a:ext uri="{9D8B030D-6E8A-4147-A177-3AD203B41FA5}">
                      <a16:colId xmlns:a16="http://schemas.microsoft.com/office/drawing/2014/main" val="1111445925"/>
                    </a:ext>
                  </a:extLst>
                </a:gridCol>
                <a:gridCol w="628650">
                  <a:extLst>
                    <a:ext uri="{9D8B030D-6E8A-4147-A177-3AD203B41FA5}">
                      <a16:colId xmlns:a16="http://schemas.microsoft.com/office/drawing/2014/main" val="2605680167"/>
                    </a:ext>
                  </a:extLst>
                </a:gridCol>
                <a:gridCol w="2294313">
                  <a:extLst>
                    <a:ext uri="{9D8B030D-6E8A-4147-A177-3AD203B41FA5}">
                      <a16:colId xmlns:a16="http://schemas.microsoft.com/office/drawing/2014/main" val="2610691510"/>
                    </a:ext>
                  </a:extLst>
                </a:gridCol>
                <a:gridCol w="4963737">
                  <a:extLst>
                    <a:ext uri="{9D8B030D-6E8A-4147-A177-3AD203B41FA5}">
                      <a16:colId xmlns:a16="http://schemas.microsoft.com/office/drawing/2014/main" val="1505038158"/>
                    </a:ext>
                  </a:extLst>
                </a:gridCol>
              </a:tblGrid>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(β ⋀ 𝛂) </a:t>
                      </a:r>
                      <a:endParaRPr lang="en-US" baseline="0" dirty="0">
                        <a:solidFill>
                          <a:schemeClr val="tx1"/>
                        </a:solidFill>
                      </a:endParaRPr>
                    </a:p>
                  </a:txBody>
                  <a:tcPr/>
                </a:tc>
                <a:tc>
                  <a:txBody>
                    <a:bodyPr/>
                    <a:lstStyle/>
                    <a:p>
                      <a:r>
                        <a:rPr lang="en-US" b="0" baseline="0" dirty="0">
                          <a:solidFill>
                            <a:schemeClr val="tx1"/>
                          </a:solidFill>
                        </a:rPr>
                        <a:t>Commutativity of ⋀</a:t>
                      </a:r>
                    </a:p>
                  </a:txBody>
                  <a:tcPr/>
                </a:tc>
                <a:extLst>
                  <a:ext uri="{0D108BD9-81ED-4DB2-BD59-A6C34878D82A}">
                    <a16:rowId xmlns:a16="http://schemas.microsoft.com/office/drawing/2014/main" val="2428003238"/>
                  </a:ext>
                </a:extLst>
              </a:tr>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(β ⋁ 𝛂)</a:t>
                      </a:r>
                      <a:endParaRPr lang="en-US" baseline="0" dirty="0">
                        <a:solidFill>
                          <a:schemeClr val="tx1"/>
                        </a:solidFill>
                      </a:endParaRPr>
                    </a:p>
                  </a:txBody>
                  <a:tcPr/>
                </a:tc>
                <a:tc>
                  <a:txBody>
                    <a:bodyPr/>
                    <a:lstStyle/>
                    <a:p>
                      <a:r>
                        <a:rPr lang="en-US" baseline="0" dirty="0">
                          <a:solidFill>
                            <a:schemeClr val="tx1"/>
                          </a:solidFill>
                        </a:rPr>
                        <a:t>Commutativity of </a:t>
                      </a:r>
                      <a:r>
                        <a:rPr lang="en-US" b="1" baseline="0" dirty="0">
                          <a:solidFill>
                            <a:schemeClr val="tx1"/>
                          </a:solidFill>
                        </a:rPr>
                        <a:t>⋁</a:t>
                      </a:r>
                      <a:endParaRPr lang="en-US" baseline="0" dirty="0">
                        <a:solidFill>
                          <a:schemeClr val="tx1"/>
                        </a:solidFill>
                      </a:endParaRPr>
                    </a:p>
                  </a:txBody>
                  <a:tcPr/>
                </a:tc>
                <a:extLst>
                  <a:ext uri="{0D108BD9-81ED-4DB2-BD59-A6C34878D82A}">
                    <a16:rowId xmlns:a16="http://schemas.microsoft.com/office/drawing/2014/main" val="568185494"/>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r>
                        <a:rPr lang="en-US" b="0" baseline="0" dirty="0">
                          <a:solidFill>
                            <a:schemeClr val="tx1"/>
                          </a:solidFill>
                        </a:rPr>
                        <a:t>Associativity of ⋀</a:t>
                      </a:r>
                    </a:p>
                  </a:txBody>
                  <a:tcPr/>
                </a:tc>
                <a:extLst>
                  <a:ext uri="{0D108BD9-81ED-4DB2-BD59-A6C34878D82A}">
                    <a16:rowId xmlns:a16="http://schemas.microsoft.com/office/drawing/2014/main" val="1111014454"/>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r>
                        <a:rPr lang="en-US" b="0" baseline="0" dirty="0">
                          <a:solidFill>
                            <a:schemeClr val="tx1"/>
                          </a:solidFill>
                        </a:rPr>
                        <a:t>Associativity of </a:t>
                      </a:r>
                      <a:r>
                        <a:rPr lang="en-US" b="1" baseline="0" dirty="0">
                          <a:solidFill>
                            <a:schemeClr val="tx1"/>
                          </a:solidFill>
                        </a:rPr>
                        <a:t>⋁</a:t>
                      </a:r>
                      <a:endParaRPr lang="en-US" b="0" baseline="0" dirty="0">
                        <a:solidFill>
                          <a:schemeClr val="tx1"/>
                        </a:solidFill>
                      </a:endParaRPr>
                    </a:p>
                  </a:txBody>
                  <a:tcPr/>
                </a:tc>
                <a:extLst>
                  <a:ext uri="{0D108BD9-81ED-4DB2-BD59-A6C34878D82A}">
                    <a16:rowId xmlns:a16="http://schemas.microsoft.com/office/drawing/2014/main" val="1364286919"/>
                  </a:ext>
                </a:extLst>
              </a:tr>
              <a:tr h="370840">
                <a:tc>
                  <a:txBody>
                    <a:bodyPr/>
                    <a:lstStyle/>
                    <a:p>
                      <a:pPr algn="r"/>
                      <a:r>
                        <a:rPr lang="en-US" b="1" baseline="0" dirty="0">
                          <a:solidFill>
                            <a:schemeClr val="tx1"/>
                          </a:solidFill>
                        </a:rPr>
                        <a:t>¬ (¬ 𝛂)</a:t>
                      </a:r>
                      <a:endParaRPr lang="en-US"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a:t>
                      </a:r>
                      <a:endParaRPr lang="en-US" baseline="0" dirty="0">
                        <a:solidFill>
                          <a:schemeClr val="tx1"/>
                        </a:solidFill>
                      </a:endParaRPr>
                    </a:p>
                  </a:txBody>
                  <a:tcPr/>
                </a:tc>
                <a:tc>
                  <a:txBody>
                    <a:bodyPr/>
                    <a:lstStyle/>
                    <a:p>
                      <a:r>
                        <a:rPr lang="en-US" baseline="0" dirty="0">
                          <a:solidFill>
                            <a:schemeClr val="tx1"/>
                          </a:solidFill>
                        </a:rPr>
                        <a:t>Double-negation elimination</a:t>
                      </a:r>
                    </a:p>
                  </a:txBody>
                  <a:tcPr/>
                </a:tc>
                <a:extLst>
                  <a:ext uri="{0D108BD9-81ED-4DB2-BD59-A6C34878D82A}">
                    <a16:rowId xmlns:a16="http://schemas.microsoft.com/office/drawing/2014/main" val="2012296793"/>
                  </a:ext>
                </a:extLst>
              </a:tr>
              <a:tr h="370840">
                <a:tc>
                  <a:txBody>
                    <a:bodyPr/>
                    <a:lstStyle/>
                    <a:p>
                      <a:pPr algn="r"/>
                      <a:r>
                        <a:rPr lang="el-GR" b="1" baseline="0" dirty="0">
                          <a:solidFill>
                            <a:schemeClr val="tx1"/>
                          </a:solidFill>
                        </a:rPr>
                        <a:t>(𝛂 ⟹ β)</a:t>
                      </a:r>
                      <a:endParaRPr lang="en-US" b="1"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p>
                  </a:txBody>
                  <a:tcPr/>
                </a:tc>
                <a:tc>
                  <a:txBody>
                    <a:bodyPr/>
                    <a:lstStyle/>
                    <a:p>
                      <a:r>
                        <a:rPr lang="el-GR" b="1" baseline="0" dirty="0">
                          <a:solidFill>
                            <a:schemeClr val="tx1"/>
                          </a:solidFill>
                        </a:rPr>
                        <a:t>(¬β ⟹ ¬𝛂)</a:t>
                      </a:r>
                      <a:endParaRPr lang="en-US" b="1" baseline="0" dirty="0">
                        <a:solidFill>
                          <a:schemeClr val="tx1"/>
                        </a:solidFill>
                      </a:endParaRPr>
                    </a:p>
                  </a:txBody>
                  <a:tcPr/>
                </a:tc>
                <a:tc>
                  <a:txBody>
                    <a:bodyPr/>
                    <a:lstStyle/>
                    <a:p>
                      <a:r>
                        <a:rPr lang="en-US" baseline="0" dirty="0">
                          <a:solidFill>
                            <a:schemeClr val="tx1"/>
                          </a:solidFill>
                        </a:rPr>
                        <a:t>Contraposition</a:t>
                      </a:r>
                    </a:p>
                  </a:txBody>
                  <a:tcPr/>
                </a:tc>
                <a:extLst>
                  <a:ext uri="{0D108BD9-81ED-4DB2-BD59-A6C34878D82A}">
                    <a16:rowId xmlns:a16="http://schemas.microsoft.com/office/drawing/2014/main" val="101412275"/>
                  </a:ext>
                </a:extLst>
              </a:tr>
              <a:tr h="370840">
                <a:tc>
                  <a:txBody>
                    <a:bodyPr/>
                    <a:lstStyle/>
                    <a:p>
                      <a:pPr algn="r"/>
                      <a:r>
                        <a:rPr lang="el-GR" b="1" baseline="0" dirty="0">
                          <a:solidFill>
                            <a:schemeClr val="tx1"/>
                          </a:solidFill>
                        </a:rPr>
                        <a:t>(𝛂 ⟹ β)</a:t>
                      </a:r>
                      <a:endParaRPr lang="en-US"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b="1" baseline="0" dirty="0">
                          <a:solidFill>
                            <a:schemeClr val="tx1"/>
                          </a:solidFill>
                        </a:rPr>
                        <a:t>(¬𝛂 </a:t>
                      </a:r>
                      <a:r>
                        <a:rPr lang="en-US" b="1" baseline="0" dirty="0">
                          <a:solidFill>
                            <a:schemeClr val="tx1"/>
                          </a:solidFill>
                        </a:rPr>
                        <a:t>⋁</a:t>
                      </a:r>
                      <a:r>
                        <a:rPr lang="el-GR" b="1" baseline="0" dirty="0">
                          <a:solidFill>
                            <a:schemeClr val="tx1"/>
                          </a:solidFill>
                        </a:rPr>
                        <a:t> β)</a:t>
                      </a:r>
                      <a:endParaRPr lang="en-US" b="1" baseline="0" dirty="0">
                        <a:solidFill>
                          <a:schemeClr val="tx1"/>
                        </a:solidFill>
                      </a:endParaRPr>
                    </a:p>
                  </a:txBody>
                  <a:tcPr/>
                </a:tc>
                <a:tc>
                  <a:txBody>
                    <a:bodyPr/>
                    <a:lstStyle/>
                    <a:p>
                      <a:r>
                        <a:rPr lang="en-US" baseline="0" dirty="0">
                          <a:solidFill>
                            <a:schemeClr val="tx1"/>
                          </a:solidFill>
                        </a:rPr>
                        <a:t>Implication elimination</a:t>
                      </a:r>
                    </a:p>
                  </a:txBody>
                  <a:tcPr/>
                </a:tc>
                <a:extLst>
                  <a:ext uri="{0D108BD9-81ED-4DB2-BD59-A6C34878D82A}">
                    <a16:rowId xmlns:a16="http://schemas.microsoft.com/office/drawing/2014/main" val="3410647935"/>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l-GR" b="1" baseline="0" dirty="0">
                          <a:solidFill>
                            <a:schemeClr val="tx1"/>
                          </a:solidFill>
                        </a:rPr>
                        <a:t>(𝛂 ⇔ β)</a:t>
                      </a:r>
                      <a:endParaRPr lang="en-US"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r>
                        <a:rPr lang="el-GR" b="1" baseline="0" dirty="0">
                          <a:solidFill>
                            <a:schemeClr val="tx1"/>
                          </a:solidFill>
                        </a:rPr>
                        <a:t>(𝛂 ⟹ β)</a:t>
                      </a:r>
                      <a:r>
                        <a:rPr lang="en-US" b="1" baseline="0" dirty="0">
                          <a:solidFill>
                            <a:schemeClr val="tx1"/>
                          </a:solidFill>
                        </a:rPr>
                        <a:t> ⋀ </a:t>
                      </a:r>
                      <a:r>
                        <a:rPr lang="el-GR" b="1" baseline="0" dirty="0">
                          <a:solidFill>
                            <a:schemeClr val="tx1"/>
                          </a:solidFill>
                        </a:rPr>
                        <a:t>(β ⟹𝛂)</a:t>
                      </a: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chemeClr val="tx1"/>
                          </a:solidFill>
                        </a:rPr>
                        <a:t>Biconditional elimination</a:t>
                      </a:r>
                    </a:p>
                  </a:txBody>
                  <a:tcPr/>
                </a:tc>
                <a:extLst>
                  <a:ext uri="{0D108BD9-81ED-4DB2-BD59-A6C34878D82A}">
                    <a16:rowId xmlns:a16="http://schemas.microsoft.com/office/drawing/2014/main" val="210062854"/>
                  </a:ext>
                </a:extLst>
              </a:tr>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a:t>
                      </a:r>
                      <a:endParaRPr lang="en-US" baseline="0" dirty="0">
                        <a:solidFill>
                          <a:schemeClr val="tx1"/>
                        </a:solidFill>
                      </a:endParaRPr>
                    </a:p>
                  </a:txBody>
                  <a:tcPr/>
                </a:tc>
                <a:tc>
                  <a:txBody>
                    <a:bodyPr/>
                    <a:lstStyle/>
                    <a:p>
                      <a:r>
                        <a:rPr lang="en-US" baseline="0" dirty="0">
                          <a:solidFill>
                            <a:schemeClr val="tx1"/>
                          </a:solidFill>
                        </a:rPr>
                        <a:t>De Morgan</a:t>
                      </a:r>
                    </a:p>
                  </a:txBody>
                  <a:tcPr/>
                </a:tc>
                <a:extLst>
                  <a:ext uri="{0D108BD9-81ED-4DB2-BD59-A6C34878D82A}">
                    <a16:rowId xmlns:a16="http://schemas.microsoft.com/office/drawing/2014/main" val="879428428"/>
                  </a:ext>
                </a:extLst>
              </a:tr>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a:t>
                      </a:r>
                      <a:endParaRPr lang="en-US" baseline="0" dirty="0">
                        <a:solidFill>
                          <a:schemeClr val="tx1"/>
                        </a:solidFill>
                      </a:endParaRPr>
                    </a:p>
                  </a:txBody>
                  <a:tcPr/>
                </a:tc>
                <a:tc>
                  <a:txBody>
                    <a:bodyPr/>
                    <a:lstStyle/>
                    <a:p>
                      <a:r>
                        <a:rPr lang="en-US" baseline="0" dirty="0">
                          <a:solidFill>
                            <a:schemeClr val="tx1"/>
                          </a:solidFill>
                        </a:rPr>
                        <a:t>De Morgan</a:t>
                      </a:r>
                    </a:p>
                  </a:txBody>
                  <a:tcPr/>
                </a:tc>
                <a:extLst>
                  <a:ext uri="{0D108BD9-81ED-4DB2-BD59-A6C34878D82A}">
                    <a16:rowId xmlns:a16="http://schemas.microsoft.com/office/drawing/2014/main" val="2432066360"/>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(𝛂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r>
                        <a:rPr lang="en-US" baseline="0" dirty="0">
                          <a:solidFill>
                            <a:schemeClr val="tx1"/>
                          </a:solidFill>
                        </a:rPr>
                        <a:t>Distributivity of </a:t>
                      </a:r>
                      <a:r>
                        <a:rPr lang="en-US" b="1" baseline="0" dirty="0">
                          <a:solidFill>
                            <a:schemeClr val="tx1"/>
                          </a:solidFill>
                        </a:rPr>
                        <a:t>⋀ </a:t>
                      </a:r>
                      <a:r>
                        <a:rPr lang="en-US" b="0" baseline="0" dirty="0">
                          <a:solidFill>
                            <a:schemeClr val="tx1"/>
                          </a:solidFill>
                        </a:rPr>
                        <a:t>over</a:t>
                      </a:r>
                      <a:r>
                        <a:rPr lang="en-US" b="1" baseline="0" dirty="0">
                          <a:solidFill>
                            <a:schemeClr val="tx1"/>
                          </a:solidFill>
                        </a:rPr>
                        <a:t> ⋁</a:t>
                      </a:r>
                      <a:endParaRPr lang="en-US" baseline="0" dirty="0">
                        <a:solidFill>
                          <a:schemeClr val="tx1"/>
                        </a:solidFill>
                      </a:endParaRPr>
                    </a:p>
                  </a:txBody>
                  <a:tcPr/>
                </a:tc>
                <a:extLst>
                  <a:ext uri="{0D108BD9-81ED-4DB2-BD59-A6C34878D82A}">
                    <a16:rowId xmlns:a16="http://schemas.microsoft.com/office/drawing/2014/main" val="2586395697"/>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(𝛂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chemeClr val="tx1"/>
                          </a:solidFill>
                        </a:rPr>
                        <a:t>Distributivity of </a:t>
                      </a:r>
                      <a:r>
                        <a:rPr lang="en-US" b="1" baseline="0" dirty="0">
                          <a:solidFill>
                            <a:schemeClr val="tx1"/>
                          </a:solidFill>
                        </a:rPr>
                        <a:t>⋁ </a:t>
                      </a:r>
                      <a:r>
                        <a:rPr lang="en-US" b="0" baseline="0" dirty="0">
                          <a:solidFill>
                            <a:schemeClr val="tx1"/>
                          </a:solidFill>
                        </a:rPr>
                        <a:t>over</a:t>
                      </a:r>
                      <a:r>
                        <a:rPr lang="en-US" b="1" baseline="0" dirty="0">
                          <a:solidFill>
                            <a:schemeClr val="tx1"/>
                          </a:solidFill>
                        </a:rPr>
                        <a:t> ⋀</a:t>
                      </a:r>
                      <a:endParaRPr lang="en-US" baseline="0" dirty="0">
                        <a:solidFill>
                          <a:schemeClr val="tx1"/>
                        </a:solidFill>
                      </a:endParaRPr>
                    </a:p>
                  </a:txBody>
                  <a:tcPr/>
                </a:tc>
                <a:extLst>
                  <a:ext uri="{0D108BD9-81ED-4DB2-BD59-A6C34878D82A}">
                    <a16:rowId xmlns:a16="http://schemas.microsoft.com/office/drawing/2014/main" val="4099424669"/>
                  </a:ext>
                </a:extLst>
              </a:tr>
            </a:tbl>
          </a:graphicData>
        </a:graphic>
      </p:graphicFrame>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Logical Equivalence</a:t>
            </a:r>
          </a:p>
        </p:txBody>
      </p:sp>
    </p:spTree>
    <p:extLst>
      <p:ext uri="{BB962C8B-B14F-4D97-AF65-F5344CB8AC3E}">
        <p14:creationId xmlns:p14="http://schemas.microsoft.com/office/powerpoint/2010/main" val="17785954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Inference Rules</a:t>
            </a:r>
          </a:p>
        </p:txBody>
      </p:sp>
      <p:sp>
        <p:nvSpPr>
          <p:cNvPr id="38" name="Content Placeholder 37">
            <a:extLst>
              <a:ext uri="{FF2B5EF4-FFF2-40B4-BE49-F238E27FC236}">
                <a16:creationId xmlns:a16="http://schemas.microsoft.com/office/drawing/2014/main" id="{853AF61D-8B5A-974C-AB58-949EB830B6E4}"/>
              </a:ext>
            </a:extLst>
          </p:cNvPr>
          <p:cNvSpPr>
            <a:spLocks noGrp="1"/>
          </p:cNvSpPr>
          <p:nvPr>
            <p:ph idx="1"/>
          </p:nvPr>
        </p:nvSpPr>
        <p:spPr/>
        <p:txBody>
          <a:bodyPr/>
          <a:lstStyle/>
          <a:p>
            <a:r>
              <a:rPr lang="en-US" b="1" dirty="0"/>
              <a:t>Inference Rules </a:t>
            </a:r>
            <a:r>
              <a:rPr lang="en-US" dirty="0"/>
              <a:t>can be used to derive proofs.  Here’s the notation:</a:t>
            </a:r>
          </a:p>
          <a:p>
            <a:endParaRPr lang="en-US" dirty="0"/>
          </a:p>
        </p:txBody>
      </p:sp>
      <p:sp>
        <p:nvSpPr>
          <p:cNvPr id="39" name="Rectangle 38">
            <a:extLst>
              <a:ext uri="{FF2B5EF4-FFF2-40B4-BE49-F238E27FC236}">
                <a16:creationId xmlns:a16="http://schemas.microsoft.com/office/drawing/2014/main" id="{24BDDE81-494E-8346-9465-487214F2E6B8}"/>
              </a:ext>
            </a:extLst>
          </p:cNvPr>
          <p:cNvSpPr/>
          <p:nvPr/>
        </p:nvSpPr>
        <p:spPr>
          <a:xfrm>
            <a:off x="4455006" y="3274701"/>
            <a:ext cx="2063385" cy="1323439"/>
          </a:xfrm>
          <a:prstGeom prst="rect">
            <a:avLst/>
          </a:prstGeom>
        </p:spPr>
        <p:txBody>
          <a:bodyPr wrap="none">
            <a:spAutoFit/>
          </a:bodyPr>
          <a:lstStyle/>
          <a:p>
            <a:pPr algn="ctr"/>
            <a:r>
              <a:rPr lang="en-US" sz="4000" u="sng" dirty="0"/>
              <a:t>𝛂⟹</a:t>
            </a:r>
            <a:r>
              <a:rPr lang="en-US" sz="4000" b="1" u="sng" dirty="0"/>
              <a:t>β, </a:t>
            </a:r>
            <a:r>
              <a:rPr lang="en-US" sz="4000" u="sng" dirty="0"/>
              <a:t>𝛂</a:t>
            </a:r>
          </a:p>
          <a:p>
            <a:pPr algn="ctr"/>
            <a:r>
              <a:rPr lang="en-US" sz="4000" b="1" dirty="0"/>
              <a:t>β</a:t>
            </a:r>
          </a:p>
        </p:txBody>
      </p:sp>
      <p:sp>
        <p:nvSpPr>
          <p:cNvPr id="8" name="Google Shape;75;g92b3bf485b_0_0">
            <a:extLst>
              <a:ext uri="{FF2B5EF4-FFF2-40B4-BE49-F238E27FC236}">
                <a16:creationId xmlns:a16="http://schemas.microsoft.com/office/drawing/2014/main" id="{F757D218-D834-454B-9AFA-2546F976A0B3}"/>
              </a:ext>
            </a:extLst>
          </p:cNvPr>
          <p:cNvSpPr/>
          <p:nvPr/>
        </p:nvSpPr>
        <p:spPr>
          <a:xfrm>
            <a:off x="5486698" y="1891163"/>
            <a:ext cx="4635257" cy="1005821"/>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Whenever sentences of the form </a:t>
            </a:r>
            <a:r>
              <a:rPr lang="el-GR" sz="2500" b="1" dirty="0">
                <a:ea typeface="Open Sans"/>
                <a:cs typeface="Open Sans"/>
                <a:sym typeface="Open Sans"/>
              </a:rPr>
              <a:t>𝛂⟹β</a:t>
            </a:r>
            <a:r>
              <a:rPr lang="en-US" sz="2500" b="1" dirty="0">
                <a:ea typeface="Open Sans"/>
                <a:cs typeface="Open Sans"/>
                <a:sym typeface="Open Sans"/>
              </a:rPr>
              <a:t> and</a:t>
            </a:r>
            <a:r>
              <a:rPr lang="el-GR" sz="2500" b="1" dirty="0">
                <a:ea typeface="Open Sans"/>
                <a:cs typeface="Open Sans"/>
                <a:sym typeface="Open Sans"/>
              </a:rPr>
              <a:t> 𝛂</a:t>
            </a:r>
            <a:r>
              <a:rPr lang="en-US" sz="2500" b="1" dirty="0">
                <a:ea typeface="Open Sans"/>
                <a:cs typeface="Open Sans"/>
                <a:sym typeface="Open Sans"/>
              </a:rPr>
              <a:t> are given…</a:t>
            </a:r>
            <a:endParaRPr lang="el-GR" sz="2500" b="1" dirty="0">
              <a:ea typeface="Open Sans"/>
              <a:cs typeface="Open Sans"/>
              <a:sym typeface="Open Sans"/>
            </a:endParaRPr>
          </a:p>
        </p:txBody>
      </p:sp>
      <p:sp>
        <p:nvSpPr>
          <p:cNvPr id="9" name="Google Shape;75;g92b3bf485b_0_0">
            <a:extLst>
              <a:ext uri="{FF2B5EF4-FFF2-40B4-BE49-F238E27FC236}">
                <a16:creationId xmlns:a16="http://schemas.microsoft.com/office/drawing/2014/main" id="{F85A32C5-5FFD-F942-826A-BE98923F5286}"/>
              </a:ext>
            </a:extLst>
          </p:cNvPr>
          <p:cNvSpPr/>
          <p:nvPr/>
        </p:nvSpPr>
        <p:spPr>
          <a:xfrm>
            <a:off x="5657472" y="4782868"/>
            <a:ext cx="4118295" cy="726585"/>
          </a:xfrm>
          <a:prstGeom prst="wedgeRoundRectCallout">
            <a:avLst>
              <a:gd name="adj1" fmla="val -47368"/>
              <a:gd name="adj2" fmla="val -11069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…then the sentence </a:t>
            </a:r>
            <a:r>
              <a:rPr lang="el-GR" sz="2500" b="1" dirty="0">
                <a:ea typeface="Open Sans"/>
                <a:cs typeface="Open Sans"/>
                <a:sym typeface="Open Sans"/>
              </a:rPr>
              <a:t>β</a:t>
            </a:r>
            <a:r>
              <a:rPr lang="en-US" sz="2500" b="1" dirty="0">
                <a:ea typeface="Open Sans"/>
                <a:cs typeface="Open Sans"/>
                <a:sym typeface="Open Sans"/>
              </a:rPr>
              <a:t> can be inferred. </a:t>
            </a:r>
            <a:endParaRPr lang="en-US" sz="2500" b="1" dirty="0">
              <a:latin typeface="Open Sans"/>
              <a:ea typeface="Open Sans"/>
              <a:cs typeface="Open Sans"/>
              <a:sym typeface="Open Sans"/>
            </a:endParaRPr>
          </a:p>
        </p:txBody>
      </p:sp>
    </p:spTree>
    <p:extLst>
      <p:ext uri="{BB962C8B-B14F-4D97-AF65-F5344CB8AC3E}">
        <p14:creationId xmlns:p14="http://schemas.microsoft.com/office/powerpoint/2010/main" val="344109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Inference Rules</a:t>
            </a:r>
          </a:p>
        </p:txBody>
      </p:sp>
      <p:sp>
        <p:nvSpPr>
          <p:cNvPr id="39" name="Rectangle 38">
            <a:extLst>
              <a:ext uri="{FF2B5EF4-FFF2-40B4-BE49-F238E27FC236}">
                <a16:creationId xmlns:a16="http://schemas.microsoft.com/office/drawing/2014/main" id="{24BDDE81-494E-8346-9465-487214F2E6B8}"/>
              </a:ext>
            </a:extLst>
          </p:cNvPr>
          <p:cNvSpPr/>
          <p:nvPr/>
        </p:nvSpPr>
        <p:spPr>
          <a:xfrm>
            <a:off x="1246293" y="1616841"/>
            <a:ext cx="2063385" cy="1323439"/>
          </a:xfrm>
          <a:prstGeom prst="rect">
            <a:avLst/>
          </a:prstGeom>
        </p:spPr>
        <p:txBody>
          <a:bodyPr wrap="none">
            <a:spAutoFit/>
          </a:bodyPr>
          <a:lstStyle/>
          <a:p>
            <a:pPr algn="ctr"/>
            <a:r>
              <a:rPr lang="en-US" sz="4000" u="sng" dirty="0"/>
              <a:t>𝛂⟹</a:t>
            </a:r>
            <a:r>
              <a:rPr lang="en-US" sz="4000" b="1" u="sng" dirty="0"/>
              <a:t>β, </a:t>
            </a:r>
            <a:r>
              <a:rPr lang="en-US" sz="4000" u="sng" dirty="0"/>
              <a:t>𝛂</a:t>
            </a:r>
          </a:p>
          <a:p>
            <a:pPr algn="ctr"/>
            <a:r>
              <a:rPr lang="en-US" sz="4000" b="1" dirty="0"/>
              <a:t>β</a:t>
            </a:r>
          </a:p>
        </p:txBody>
      </p:sp>
      <p:sp>
        <p:nvSpPr>
          <p:cNvPr id="40" name="Rectangle 39">
            <a:extLst>
              <a:ext uri="{FF2B5EF4-FFF2-40B4-BE49-F238E27FC236}">
                <a16:creationId xmlns:a16="http://schemas.microsoft.com/office/drawing/2014/main" id="{73151AE2-D12B-6743-85B2-443234389C4C}"/>
              </a:ext>
            </a:extLst>
          </p:cNvPr>
          <p:cNvSpPr/>
          <p:nvPr/>
        </p:nvSpPr>
        <p:spPr>
          <a:xfrm>
            <a:off x="1493828" y="3593606"/>
            <a:ext cx="1191352" cy="1323439"/>
          </a:xfrm>
          <a:prstGeom prst="rect">
            <a:avLst/>
          </a:prstGeom>
        </p:spPr>
        <p:txBody>
          <a:bodyPr wrap="none">
            <a:spAutoFit/>
          </a:bodyPr>
          <a:lstStyle/>
          <a:p>
            <a:pPr algn="ctr"/>
            <a:r>
              <a:rPr lang="en-US" sz="4000" u="sng" dirty="0"/>
              <a:t>𝛂⋀</a:t>
            </a:r>
            <a:r>
              <a:rPr lang="en-US" sz="4000" b="1" u="sng" dirty="0"/>
              <a:t>β</a:t>
            </a:r>
            <a:endParaRPr lang="en-US" sz="4000" u="sng" dirty="0"/>
          </a:p>
          <a:p>
            <a:pPr algn="ctr"/>
            <a:r>
              <a:rPr lang="en-US" sz="4000" dirty="0"/>
              <a:t>𝛂</a:t>
            </a:r>
            <a:endParaRPr lang="en-US" sz="4000" b="1" dirty="0"/>
          </a:p>
        </p:txBody>
      </p:sp>
      <p:sp>
        <p:nvSpPr>
          <p:cNvPr id="43" name="Rectangle 42">
            <a:extLst>
              <a:ext uri="{FF2B5EF4-FFF2-40B4-BE49-F238E27FC236}">
                <a16:creationId xmlns:a16="http://schemas.microsoft.com/office/drawing/2014/main" id="{5D56C783-B8DC-594B-A3FE-68FDCC323431}"/>
              </a:ext>
            </a:extLst>
          </p:cNvPr>
          <p:cNvSpPr/>
          <p:nvPr/>
        </p:nvSpPr>
        <p:spPr>
          <a:xfrm>
            <a:off x="5604489" y="1617640"/>
            <a:ext cx="4514377" cy="1323439"/>
          </a:xfrm>
          <a:prstGeom prst="rect">
            <a:avLst/>
          </a:prstGeom>
        </p:spPr>
        <p:txBody>
          <a:bodyPr wrap="none">
            <a:spAutoFit/>
          </a:bodyPr>
          <a:lstStyle/>
          <a:p>
            <a:pPr algn="ctr"/>
            <a:r>
              <a:rPr lang="en-US" sz="4000" u="sng" dirty="0"/>
              <a:t>𝛂 ⇔ </a:t>
            </a:r>
            <a:r>
              <a:rPr lang="en-US" sz="4000" b="1" u="sng" dirty="0"/>
              <a:t>β</a:t>
            </a:r>
            <a:endParaRPr lang="en-US" sz="4000" dirty="0"/>
          </a:p>
          <a:p>
            <a:pPr algn="ctr"/>
            <a:r>
              <a:rPr lang="en-US" sz="4000" dirty="0"/>
              <a:t>(𝛂</a:t>
            </a:r>
            <a:r>
              <a:rPr lang="en-US" sz="4000" b="1" dirty="0"/>
              <a:t> </a:t>
            </a:r>
            <a:r>
              <a:rPr lang="en-US" sz="4000" dirty="0"/>
              <a:t>⟹ </a:t>
            </a:r>
            <a:r>
              <a:rPr lang="en-US" sz="4000" b="1" dirty="0"/>
              <a:t>β)</a:t>
            </a:r>
            <a:r>
              <a:rPr lang="en-US" sz="4000" dirty="0"/>
              <a:t> ⋀ (</a:t>
            </a:r>
            <a:r>
              <a:rPr lang="en-US" sz="4000" b="1" dirty="0"/>
              <a:t>β </a:t>
            </a:r>
            <a:r>
              <a:rPr lang="en-US" sz="4000" dirty="0"/>
              <a:t>⟹ 𝛂</a:t>
            </a:r>
            <a:r>
              <a:rPr lang="en-US" sz="4000" b="1" dirty="0"/>
              <a:t>)</a:t>
            </a:r>
          </a:p>
        </p:txBody>
      </p:sp>
      <p:sp>
        <p:nvSpPr>
          <p:cNvPr id="3" name="Rectangle 2">
            <a:extLst>
              <a:ext uri="{FF2B5EF4-FFF2-40B4-BE49-F238E27FC236}">
                <a16:creationId xmlns:a16="http://schemas.microsoft.com/office/drawing/2014/main" id="{78E84C35-4F4F-1548-A166-7F41376EE1B9}"/>
              </a:ext>
            </a:extLst>
          </p:cNvPr>
          <p:cNvSpPr/>
          <p:nvPr/>
        </p:nvSpPr>
        <p:spPr>
          <a:xfrm>
            <a:off x="838200" y="1137177"/>
            <a:ext cx="1846980" cy="369332"/>
          </a:xfrm>
          <a:prstGeom prst="rect">
            <a:avLst/>
          </a:prstGeom>
        </p:spPr>
        <p:txBody>
          <a:bodyPr wrap="none">
            <a:spAutoFit/>
          </a:bodyPr>
          <a:lstStyle/>
          <a:p>
            <a:r>
              <a:rPr lang="en-US" dirty="0"/>
              <a:t>Modus Ponens:</a:t>
            </a:r>
          </a:p>
        </p:txBody>
      </p:sp>
      <p:sp>
        <p:nvSpPr>
          <p:cNvPr id="11" name="Rectangle 10">
            <a:extLst>
              <a:ext uri="{FF2B5EF4-FFF2-40B4-BE49-F238E27FC236}">
                <a16:creationId xmlns:a16="http://schemas.microsoft.com/office/drawing/2014/main" id="{9D8C3550-456F-FB42-9234-B469F550B500}"/>
              </a:ext>
            </a:extLst>
          </p:cNvPr>
          <p:cNvSpPr/>
          <p:nvPr/>
        </p:nvSpPr>
        <p:spPr>
          <a:xfrm>
            <a:off x="848529" y="3082277"/>
            <a:ext cx="1938351" cy="369332"/>
          </a:xfrm>
          <a:prstGeom prst="rect">
            <a:avLst/>
          </a:prstGeom>
        </p:spPr>
        <p:txBody>
          <a:bodyPr wrap="none">
            <a:spAutoFit/>
          </a:bodyPr>
          <a:lstStyle/>
          <a:p>
            <a:r>
              <a:rPr lang="en-US" dirty="0"/>
              <a:t>And Elimination:</a:t>
            </a:r>
          </a:p>
        </p:txBody>
      </p:sp>
      <p:sp>
        <p:nvSpPr>
          <p:cNvPr id="12" name="Rectangle 11">
            <a:extLst>
              <a:ext uri="{FF2B5EF4-FFF2-40B4-BE49-F238E27FC236}">
                <a16:creationId xmlns:a16="http://schemas.microsoft.com/office/drawing/2014/main" id="{2B366F8A-977D-0D4D-9142-C0233D846314}"/>
              </a:ext>
            </a:extLst>
          </p:cNvPr>
          <p:cNvSpPr/>
          <p:nvPr/>
        </p:nvSpPr>
        <p:spPr>
          <a:xfrm>
            <a:off x="5604490" y="3593605"/>
            <a:ext cx="4514376" cy="1323439"/>
          </a:xfrm>
          <a:prstGeom prst="rect">
            <a:avLst/>
          </a:prstGeom>
        </p:spPr>
        <p:txBody>
          <a:bodyPr wrap="none">
            <a:spAutoFit/>
          </a:bodyPr>
          <a:lstStyle/>
          <a:p>
            <a:pPr algn="ctr"/>
            <a:r>
              <a:rPr lang="en-US" sz="4000" u="sng" dirty="0"/>
              <a:t>(𝛂</a:t>
            </a:r>
            <a:r>
              <a:rPr lang="en-US" sz="4000" b="1" u="sng" dirty="0"/>
              <a:t> </a:t>
            </a:r>
            <a:r>
              <a:rPr lang="en-US" sz="4000" u="sng" dirty="0"/>
              <a:t>⟹ </a:t>
            </a:r>
            <a:r>
              <a:rPr lang="en-US" sz="4000" b="1" u="sng" dirty="0"/>
              <a:t>β)</a:t>
            </a:r>
            <a:r>
              <a:rPr lang="en-US" sz="4000" u="sng" dirty="0"/>
              <a:t> ⋀ (</a:t>
            </a:r>
            <a:r>
              <a:rPr lang="en-US" sz="4000" b="1" u="sng" dirty="0"/>
              <a:t>β </a:t>
            </a:r>
            <a:r>
              <a:rPr lang="en-US" sz="4000" u="sng" dirty="0"/>
              <a:t>⟹ 𝛂</a:t>
            </a:r>
            <a:r>
              <a:rPr lang="en-US" sz="4000" b="1" u="sng" dirty="0"/>
              <a:t>)</a:t>
            </a:r>
          </a:p>
          <a:p>
            <a:pPr algn="ctr"/>
            <a:r>
              <a:rPr lang="en-US" sz="4000" dirty="0"/>
              <a:t>𝛂 ⇔ </a:t>
            </a:r>
            <a:r>
              <a:rPr lang="en-US" sz="4000" b="1" dirty="0"/>
              <a:t>β</a:t>
            </a:r>
            <a:endParaRPr lang="en-US" sz="4000" dirty="0"/>
          </a:p>
        </p:txBody>
      </p:sp>
      <p:sp>
        <p:nvSpPr>
          <p:cNvPr id="13" name="Rectangle 12">
            <a:extLst>
              <a:ext uri="{FF2B5EF4-FFF2-40B4-BE49-F238E27FC236}">
                <a16:creationId xmlns:a16="http://schemas.microsoft.com/office/drawing/2014/main" id="{FB004C85-F0A5-6147-B5F5-115066F3E097}"/>
              </a:ext>
            </a:extLst>
          </p:cNvPr>
          <p:cNvSpPr/>
          <p:nvPr/>
        </p:nvSpPr>
        <p:spPr>
          <a:xfrm>
            <a:off x="5604491" y="1137177"/>
            <a:ext cx="2912977" cy="369332"/>
          </a:xfrm>
          <a:prstGeom prst="rect">
            <a:avLst/>
          </a:prstGeom>
        </p:spPr>
        <p:txBody>
          <a:bodyPr wrap="none">
            <a:spAutoFit/>
          </a:bodyPr>
          <a:lstStyle/>
          <a:p>
            <a:r>
              <a:rPr lang="en-US" dirty="0"/>
              <a:t>Biconditional Elimination:</a:t>
            </a:r>
          </a:p>
        </p:txBody>
      </p:sp>
      <p:sp>
        <p:nvSpPr>
          <p:cNvPr id="14" name="Rectangle 13">
            <a:extLst>
              <a:ext uri="{FF2B5EF4-FFF2-40B4-BE49-F238E27FC236}">
                <a16:creationId xmlns:a16="http://schemas.microsoft.com/office/drawing/2014/main" id="{EE217C8B-1CF8-A745-B146-CA59CA4E46E2}"/>
              </a:ext>
            </a:extLst>
          </p:cNvPr>
          <p:cNvSpPr/>
          <p:nvPr/>
        </p:nvSpPr>
        <p:spPr>
          <a:xfrm>
            <a:off x="5604490" y="3082277"/>
            <a:ext cx="2912977" cy="369332"/>
          </a:xfrm>
          <a:prstGeom prst="rect">
            <a:avLst/>
          </a:prstGeom>
        </p:spPr>
        <p:txBody>
          <a:bodyPr wrap="none">
            <a:spAutoFit/>
          </a:bodyPr>
          <a:lstStyle/>
          <a:p>
            <a:r>
              <a:rPr lang="en-US" dirty="0"/>
              <a:t>Biconditional Elimination:</a:t>
            </a:r>
          </a:p>
        </p:txBody>
      </p:sp>
      <p:sp>
        <p:nvSpPr>
          <p:cNvPr id="15" name="Rectangle 14">
            <a:extLst>
              <a:ext uri="{FF2B5EF4-FFF2-40B4-BE49-F238E27FC236}">
                <a16:creationId xmlns:a16="http://schemas.microsoft.com/office/drawing/2014/main" id="{0C0A760D-F96F-5947-8C2E-C4D618DC9AF0}"/>
              </a:ext>
            </a:extLst>
          </p:cNvPr>
          <p:cNvSpPr/>
          <p:nvPr/>
        </p:nvSpPr>
        <p:spPr>
          <a:xfrm>
            <a:off x="2044597" y="5722490"/>
            <a:ext cx="7664278" cy="369332"/>
          </a:xfrm>
          <a:prstGeom prst="rect">
            <a:avLst/>
          </a:prstGeom>
        </p:spPr>
        <p:txBody>
          <a:bodyPr wrap="none">
            <a:spAutoFit/>
          </a:bodyPr>
          <a:lstStyle/>
          <a:p>
            <a:r>
              <a:rPr lang="en-US" dirty="0"/>
              <a:t>All of the logical equivalence rules can be re-written as inference rules.</a:t>
            </a:r>
          </a:p>
        </p:txBody>
      </p:sp>
    </p:spTree>
    <p:extLst>
      <p:ext uri="{BB962C8B-B14F-4D97-AF65-F5344CB8AC3E}">
        <p14:creationId xmlns:p14="http://schemas.microsoft.com/office/powerpoint/2010/main" val="2175691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23347836-9326-4DAF-ABE5-62F63E755D9F}"/>
              </a:ext>
            </a:extLst>
          </p:cNvPr>
          <p:cNvSpPr>
            <a:spLocks noGrp="1"/>
          </p:cNvSpPr>
          <p:nvPr>
            <p:ph type="title"/>
          </p:nvPr>
        </p:nvSpPr>
        <p:spPr>
          <a:xfrm>
            <a:off x="399673" y="365125"/>
            <a:ext cx="10954127" cy="772052"/>
          </a:xfrm>
        </p:spPr>
        <p:txBody>
          <a:bodyPr/>
          <a:lstStyle/>
          <a:p>
            <a:r>
              <a:rPr lang="en-US" dirty="0"/>
              <a:t>Hunt the </a:t>
            </a:r>
            <a:r>
              <a:rPr lang="en-US" dirty="0" err="1"/>
              <a:t>Wampas</a:t>
            </a:r>
            <a:endParaRPr lang="en-US" dirty="0"/>
          </a:p>
        </p:txBody>
      </p:sp>
      <p:pic>
        <p:nvPicPr>
          <p:cNvPr id="2050" name="Picture 2">
            <a:extLst>
              <a:ext uri="{FF2B5EF4-FFF2-40B4-BE49-F238E27FC236}">
                <a16:creationId xmlns:a16="http://schemas.microsoft.com/office/drawing/2014/main" id="{A52D00AA-3A74-7A47-A947-2F78A68727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86" r="1" b="1"/>
          <a:stretch/>
        </p:blipFill>
        <p:spPr bwMode="auto">
          <a:xfrm>
            <a:off x="399673" y="1348547"/>
            <a:ext cx="10515600" cy="4793836"/>
          </a:xfrm>
          <a:prstGeom prst="rect">
            <a:avLst/>
          </a:prstGeom>
          <a:solidFill>
            <a:srgbClr val="FFFFFF"/>
          </a:solidFill>
        </p:spPr>
      </p:pic>
    </p:spTree>
    <p:extLst>
      <p:ext uri="{BB962C8B-B14F-4D97-AF65-F5344CB8AC3E}">
        <p14:creationId xmlns:p14="http://schemas.microsoft.com/office/powerpoint/2010/main" val="31787556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Tree>
    <p:extLst>
      <p:ext uri="{BB962C8B-B14F-4D97-AF65-F5344CB8AC3E}">
        <p14:creationId xmlns:p14="http://schemas.microsoft.com/office/powerpoint/2010/main" val="23488797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126" name="Rectangle 125">
            <a:extLst>
              <a:ext uri="{FF2B5EF4-FFF2-40B4-BE49-F238E27FC236}">
                <a16:creationId xmlns:a16="http://schemas.microsoft.com/office/drawing/2014/main" id="{B345BD70-D600-AB40-8142-939F4E33D3E5}"/>
              </a:ext>
            </a:extLst>
          </p:cNvPr>
          <p:cNvSpPr/>
          <p:nvPr/>
        </p:nvSpPr>
        <p:spPr>
          <a:xfrm>
            <a:off x="5604489" y="1617640"/>
            <a:ext cx="4514377" cy="1323439"/>
          </a:xfrm>
          <a:prstGeom prst="rect">
            <a:avLst/>
          </a:prstGeom>
        </p:spPr>
        <p:txBody>
          <a:bodyPr wrap="none">
            <a:spAutoFit/>
          </a:bodyPr>
          <a:lstStyle/>
          <a:p>
            <a:pPr algn="ctr"/>
            <a:r>
              <a:rPr lang="en-US" sz="4000" u="sng" dirty="0"/>
              <a:t>𝛂 ⇔ </a:t>
            </a:r>
            <a:r>
              <a:rPr lang="en-US" sz="4000" b="1" u="sng" dirty="0"/>
              <a:t>β</a:t>
            </a:r>
            <a:endParaRPr lang="en-US" sz="4000" dirty="0"/>
          </a:p>
          <a:p>
            <a:pPr algn="ctr"/>
            <a:r>
              <a:rPr lang="en-US" sz="4000" dirty="0"/>
              <a:t>(𝛂</a:t>
            </a:r>
            <a:r>
              <a:rPr lang="en-US" sz="4000" b="1" dirty="0"/>
              <a:t> </a:t>
            </a:r>
            <a:r>
              <a:rPr lang="en-US" sz="4000" dirty="0"/>
              <a:t>⟹ </a:t>
            </a:r>
            <a:r>
              <a:rPr lang="en-US" sz="4000" b="1" dirty="0"/>
              <a:t>β)</a:t>
            </a:r>
            <a:r>
              <a:rPr lang="en-US" sz="4000" dirty="0"/>
              <a:t> ⋀ (</a:t>
            </a:r>
            <a:r>
              <a:rPr lang="en-US" sz="4000" b="1" dirty="0"/>
              <a:t>β </a:t>
            </a:r>
            <a:r>
              <a:rPr lang="en-US" sz="4000" dirty="0"/>
              <a:t>⟹ 𝛂</a:t>
            </a:r>
            <a:r>
              <a:rPr lang="en-US" sz="4000" b="1" dirty="0"/>
              <a:t>)</a:t>
            </a:r>
          </a:p>
        </p:txBody>
      </p:sp>
      <p:sp>
        <p:nvSpPr>
          <p:cNvPr id="127" name="Rectangle 126">
            <a:extLst>
              <a:ext uri="{FF2B5EF4-FFF2-40B4-BE49-F238E27FC236}">
                <a16:creationId xmlns:a16="http://schemas.microsoft.com/office/drawing/2014/main" id="{8587F1E8-B04A-F549-98F3-0E93D6768695}"/>
              </a:ext>
            </a:extLst>
          </p:cNvPr>
          <p:cNvSpPr/>
          <p:nvPr/>
        </p:nvSpPr>
        <p:spPr>
          <a:xfrm>
            <a:off x="522384" y="3451063"/>
            <a:ext cx="5192447" cy="369332"/>
          </a:xfrm>
          <a:prstGeom prst="rect">
            <a:avLst/>
          </a:prstGeom>
        </p:spPr>
        <p:txBody>
          <a:bodyPr wrap="none">
            <a:spAutoFit/>
          </a:bodyPr>
          <a:lstStyle/>
          <a:p>
            <a:r>
              <a:rPr lang="en-US" dirty="0"/>
              <a:t>Apply biconditional Elimination to R2 to get R6.</a:t>
            </a:r>
          </a:p>
        </p:txBody>
      </p:sp>
      <p:sp>
        <p:nvSpPr>
          <p:cNvPr id="2" name="Rectangle 1">
            <a:extLst>
              <a:ext uri="{FF2B5EF4-FFF2-40B4-BE49-F238E27FC236}">
                <a16:creationId xmlns:a16="http://schemas.microsoft.com/office/drawing/2014/main" id="{EE3A1930-2762-1E46-987E-A0FBD972400F}"/>
              </a:ext>
            </a:extLst>
          </p:cNvPr>
          <p:cNvSpPr/>
          <p:nvPr/>
        </p:nvSpPr>
        <p:spPr>
          <a:xfrm>
            <a:off x="557364" y="3893127"/>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7" name="Rectangle 26">
            <a:extLst>
              <a:ext uri="{FF2B5EF4-FFF2-40B4-BE49-F238E27FC236}">
                <a16:creationId xmlns:a16="http://schemas.microsoft.com/office/drawing/2014/main" id="{89E7D2A2-2A07-1846-A9D6-BFEDB10CA3F9}"/>
              </a:ext>
            </a:extLst>
          </p:cNvPr>
          <p:cNvSpPr/>
          <p:nvPr/>
        </p:nvSpPr>
        <p:spPr>
          <a:xfrm>
            <a:off x="5604491" y="1137177"/>
            <a:ext cx="2912977" cy="369332"/>
          </a:xfrm>
          <a:prstGeom prst="rect">
            <a:avLst/>
          </a:prstGeom>
        </p:spPr>
        <p:txBody>
          <a:bodyPr wrap="none">
            <a:spAutoFit/>
          </a:bodyPr>
          <a:lstStyle/>
          <a:p>
            <a:r>
              <a:rPr lang="en-US" dirty="0"/>
              <a:t>Biconditional Elimination:</a:t>
            </a:r>
          </a:p>
        </p:txBody>
      </p:sp>
      <p:sp>
        <p:nvSpPr>
          <p:cNvPr id="32" name="Google Shape;75;g92b3bf485b_0_0">
            <a:extLst>
              <a:ext uri="{FF2B5EF4-FFF2-40B4-BE49-F238E27FC236}">
                <a16:creationId xmlns:a16="http://schemas.microsoft.com/office/drawing/2014/main" id="{0618709A-0887-BB44-8306-A9A8971ECECE}"/>
              </a:ext>
            </a:extLst>
          </p:cNvPr>
          <p:cNvSpPr/>
          <p:nvPr/>
        </p:nvSpPr>
        <p:spPr>
          <a:xfrm>
            <a:off x="137147" y="4995934"/>
            <a:ext cx="7334631" cy="1796579"/>
          </a:xfrm>
          <a:prstGeom prst="wedgeRoundRectCallout">
            <a:avLst>
              <a:gd name="adj1" fmla="val 6060"/>
              <a:gd name="adj2" fmla="val -88377"/>
              <a:gd name="adj3" fmla="val 0"/>
            </a:avLst>
          </a:prstGeom>
          <a:solidFill>
            <a:srgbClr val="FFAE2B"/>
          </a:solidFill>
          <a:ln>
            <a:noFill/>
          </a:ln>
        </p:spPr>
        <p:txBody>
          <a:bodyPr spcFirstLastPara="1" wrap="square" lIns="91425" tIns="91425" rIns="91425" bIns="91425" anchor="ctr" anchorCtr="0">
            <a:noAutofit/>
          </a:bodyPr>
          <a:lstStyle/>
          <a:p>
            <a:r>
              <a:rPr lang="en-US" sz="2800" b="1" dirty="0"/>
              <a:t>Monotonicity: </a:t>
            </a:r>
            <a:r>
              <a:rPr lang="en-US" sz="2800" dirty="0"/>
              <a:t>if </a:t>
            </a:r>
            <a:r>
              <a:rPr lang="en-US" sz="2800" b="1" dirty="0"/>
              <a:t>KB⊨</a:t>
            </a:r>
            <a:r>
              <a:rPr lang="en-US" sz="2800" dirty="0"/>
              <a:t>𝛂 then </a:t>
            </a:r>
            <a:r>
              <a:rPr lang="en-US" sz="2800" b="1" dirty="0"/>
              <a:t> KB</a:t>
            </a:r>
            <a:r>
              <a:rPr lang="el-GR" sz="2800" b="1" dirty="0"/>
              <a:t> ⋀</a:t>
            </a:r>
            <a:r>
              <a:rPr lang="en-US" sz="2800" b="1" dirty="0"/>
              <a:t> </a:t>
            </a:r>
            <a:r>
              <a:rPr lang="el-GR" sz="2800" b="1" dirty="0"/>
              <a:t>β </a:t>
            </a:r>
            <a:r>
              <a:rPr lang="en-US" sz="2800" b="1" dirty="0"/>
              <a:t>⊨</a:t>
            </a:r>
            <a:r>
              <a:rPr lang="en-US" sz="2800" dirty="0"/>
              <a:t>𝛂</a:t>
            </a:r>
          </a:p>
          <a:p>
            <a:r>
              <a:rPr lang="en-US" sz="2800" dirty="0"/>
              <a:t>We can safely add to the KB, without invalidating anything else that we inferred. </a:t>
            </a:r>
          </a:p>
        </p:txBody>
      </p:sp>
    </p:spTree>
    <p:extLst>
      <p:ext uri="{BB962C8B-B14F-4D97-AF65-F5344CB8AC3E}">
        <p14:creationId xmlns:p14="http://schemas.microsoft.com/office/powerpoint/2010/main" val="1442978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485644" y="4006601"/>
            <a:ext cx="4225837" cy="369332"/>
          </a:xfrm>
          <a:prstGeom prst="rect">
            <a:avLst/>
          </a:prstGeom>
        </p:spPr>
        <p:txBody>
          <a:bodyPr wrap="none">
            <a:spAutoFit/>
          </a:bodyPr>
          <a:lstStyle/>
          <a:p>
            <a:r>
              <a:rPr lang="en-US" dirty="0"/>
              <a:t>Apply And-Elimination to R6 to get R7.</a:t>
            </a:r>
          </a:p>
        </p:txBody>
      </p:sp>
      <p:sp>
        <p:nvSpPr>
          <p:cNvPr id="29" name="Rectangle 28">
            <a:extLst>
              <a:ext uri="{FF2B5EF4-FFF2-40B4-BE49-F238E27FC236}">
                <a16:creationId xmlns:a16="http://schemas.microsoft.com/office/drawing/2014/main" id="{739CCCB2-412E-D445-8C71-D947C538A437}"/>
              </a:ext>
            </a:extLst>
          </p:cNvPr>
          <p:cNvSpPr/>
          <p:nvPr/>
        </p:nvSpPr>
        <p:spPr>
          <a:xfrm>
            <a:off x="6255850" y="1652588"/>
            <a:ext cx="1191352" cy="1323439"/>
          </a:xfrm>
          <a:prstGeom prst="rect">
            <a:avLst/>
          </a:prstGeom>
        </p:spPr>
        <p:txBody>
          <a:bodyPr wrap="none">
            <a:spAutoFit/>
          </a:bodyPr>
          <a:lstStyle/>
          <a:p>
            <a:pPr algn="ctr"/>
            <a:r>
              <a:rPr lang="en-US" sz="4000" u="sng" dirty="0"/>
              <a:t>𝛂⋀</a:t>
            </a:r>
            <a:r>
              <a:rPr lang="en-US" sz="4000" b="1" u="sng" dirty="0"/>
              <a:t>β</a:t>
            </a:r>
            <a:endParaRPr lang="en-US" sz="4000" u="sng" dirty="0"/>
          </a:p>
          <a:p>
            <a:pPr algn="ctr"/>
            <a:r>
              <a:rPr lang="en-US" sz="4000" dirty="0"/>
              <a:t>𝛂</a:t>
            </a:r>
            <a:endParaRPr lang="en-US" sz="4000" b="1" dirty="0"/>
          </a:p>
        </p:txBody>
      </p:sp>
      <p:sp>
        <p:nvSpPr>
          <p:cNvPr id="30" name="Rectangle 29">
            <a:extLst>
              <a:ext uri="{FF2B5EF4-FFF2-40B4-BE49-F238E27FC236}">
                <a16:creationId xmlns:a16="http://schemas.microsoft.com/office/drawing/2014/main" id="{CFEEAFE4-36F1-3B41-A9E1-8F023E5EBA11}"/>
              </a:ext>
            </a:extLst>
          </p:cNvPr>
          <p:cNvSpPr/>
          <p:nvPr/>
        </p:nvSpPr>
        <p:spPr>
          <a:xfrm>
            <a:off x="5610551" y="1141259"/>
            <a:ext cx="1938351" cy="369332"/>
          </a:xfrm>
          <a:prstGeom prst="rect">
            <a:avLst/>
          </a:prstGeom>
        </p:spPr>
        <p:txBody>
          <a:bodyPr wrap="none">
            <a:spAutoFit/>
          </a:bodyPr>
          <a:lstStyle/>
          <a:p>
            <a:r>
              <a:rPr lang="en-US" dirty="0"/>
              <a:t>And Elimination:</a:t>
            </a:r>
          </a:p>
        </p:txBody>
      </p:sp>
      <p:sp>
        <p:nvSpPr>
          <p:cNvPr id="31" name="Rectangle 30">
            <a:extLst>
              <a:ext uri="{FF2B5EF4-FFF2-40B4-BE49-F238E27FC236}">
                <a16:creationId xmlns:a16="http://schemas.microsoft.com/office/drawing/2014/main" id="{5BA7941C-BC27-C940-9894-E3C9A90764CF}"/>
              </a:ext>
            </a:extLst>
          </p:cNvPr>
          <p:cNvSpPr/>
          <p:nvPr/>
        </p:nvSpPr>
        <p:spPr>
          <a:xfrm>
            <a:off x="557364" y="4515192"/>
            <a:ext cx="2571538" cy="369332"/>
          </a:xfrm>
          <a:prstGeom prst="rect">
            <a:avLst/>
          </a:prstGeom>
          <a:solidFill>
            <a:schemeClr val="accent5"/>
          </a:solidFill>
        </p:spPr>
        <p:txBody>
          <a:bodyPr wrap="none">
            <a:spAutoFit/>
          </a:bodyPr>
          <a:lstStyle/>
          <a:p>
            <a:r>
              <a:rPr lang="en-US" dirty="0"/>
              <a:t>R7: (B</a:t>
            </a:r>
            <a:r>
              <a:rPr lang="en-US" baseline="-25000" dirty="0"/>
              <a:t>1,1</a:t>
            </a:r>
            <a:r>
              <a:rPr lang="en-US" dirty="0"/>
              <a:t> ⟹ (P</a:t>
            </a:r>
            <a:r>
              <a:rPr lang="en-US" baseline="-25000" dirty="0"/>
              <a:t>1,2 </a:t>
            </a:r>
            <a:r>
              <a:rPr lang="en-US" dirty="0"/>
              <a:t>⋁ P</a:t>
            </a:r>
            <a:r>
              <a:rPr lang="en-US" baseline="-25000" dirty="0"/>
              <a:t>2,1</a:t>
            </a:r>
            <a:r>
              <a:rPr lang="en-US" dirty="0"/>
              <a:t>))</a:t>
            </a:r>
          </a:p>
        </p:txBody>
      </p:sp>
    </p:spTree>
    <p:extLst>
      <p:ext uri="{BB962C8B-B14F-4D97-AF65-F5344CB8AC3E}">
        <p14:creationId xmlns:p14="http://schemas.microsoft.com/office/powerpoint/2010/main" val="330273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553216" y="4373175"/>
            <a:ext cx="6740948" cy="369332"/>
          </a:xfrm>
          <a:prstGeom prst="rect">
            <a:avLst/>
          </a:prstGeom>
        </p:spPr>
        <p:txBody>
          <a:bodyPr wrap="none">
            <a:spAutoFit/>
          </a:bodyPr>
          <a:lstStyle/>
          <a:p>
            <a:r>
              <a:rPr lang="en-US" dirty="0"/>
              <a:t>Logical equivalence for contrapositives applied to R7 gives R8.</a:t>
            </a:r>
          </a:p>
        </p:txBody>
      </p:sp>
      <p:sp>
        <p:nvSpPr>
          <p:cNvPr id="29" name="Rectangle 28">
            <a:extLst>
              <a:ext uri="{FF2B5EF4-FFF2-40B4-BE49-F238E27FC236}">
                <a16:creationId xmlns:a16="http://schemas.microsoft.com/office/drawing/2014/main" id="{739CCCB2-412E-D445-8C71-D947C538A437}"/>
              </a:ext>
            </a:extLst>
          </p:cNvPr>
          <p:cNvSpPr/>
          <p:nvPr/>
        </p:nvSpPr>
        <p:spPr>
          <a:xfrm>
            <a:off x="5420685" y="1652588"/>
            <a:ext cx="2861681" cy="1323439"/>
          </a:xfrm>
          <a:prstGeom prst="rect">
            <a:avLst/>
          </a:prstGeom>
        </p:spPr>
        <p:txBody>
          <a:bodyPr wrap="none">
            <a:spAutoFit/>
          </a:bodyPr>
          <a:lstStyle/>
          <a:p>
            <a:pPr algn="ctr"/>
            <a:r>
              <a:rPr lang="el-GR" sz="4000" u="sng" dirty="0"/>
              <a:t>(𝛂 ⟹ β)</a:t>
            </a:r>
          </a:p>
          <a:p>
            <a:pPr algn="ctr"/>
            <a:r>
              <a:rPr lang="el-GR" sz="4000" dirty="0"/>
              <a:t>(¬ β ⟹ ¬ 𝛂)</a:t>
            </a:r>
          </a:p>
        </p:txBody>
      </p:sp>
      <p:sp>
        <p:nvSpPr>
          <p:cNvPr id="30" name="Rectangle 29">
            <a:extLst>
              <a:ext uri="{FF2B5EF4-FFF2-40B4-BE49-F238E27FC236}">
                <a16:creationId xmlns:a16="http://schemas.microsoft.com/office/drawing/2014/main" id="{CFEEAFE4-36F1-3B41-A9E1-8F023E5EBA11}"/>
              </a:ext>
            </a:extLst>
          </p:cNvPr>
          <p:cNvSpPr/>
          <p:nvPr/>
        </p:nvSpPr>
        <p:spPr>
          <a:xfrm>
            <a:off x="5610551" y="1141259"/>
            <a:ext cx="4458272" cy="369332"/>
          </a:xfrm>
          <a:prstGeom prst="rect">
            <a:avLst/>
          </a:prstGeom>
        </p:spPr>
        <p:txBody>
          <a:bodyPr wrap="none">
            <a:spAutoFit/>
          </a:bodyPr>
          <a:lstStyle/>
          <a:p>
            <a:r>
              <a:rPr lang="en-US" dirty="0"/>
              <a:t>Logical equivalence for contrapositives:</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888753"/>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Tree>
    <p:extLst>
      <p:ext uri="{BB962C8B-B14F-4D97-AF65-F5344CB8AC3E}">
        <p14:creationId xmlns:p14="http://schemas.microsoft.com/office/powerpoint/2010/main" val="1165814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553216" y="4812463"/>
            <a:ext cx="4663456" cy="369332"/>
          </a:xfrm>
          <a:prstGeom prst="rect">
            <a:avLst/>
          </a:prstGeom>
        </p:spPr>
        <p:txBody>
          <a:bodyPr wrap="none">
            <a:spAutoFit/>
          </a:bodyPr>
          <a:lstStyle/>
          <a:p>
            <a:r>
              <a:rPr lang="en-US" dirty="0"/>
              <a:t>Apply Modus Ponens  to R4 and R8 to get:</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3" name="Rectangle 32">
            <a:extLst>
              <a:ext uri="{FF2B5EF4-FFF2-40B4-BE49-F238E27FC236}">
                <a16:creationId xmlns:a16="http://schemas.microsoft.com/office/drawing/2014/main" id="{D19061CB-EEA2-4447-A868-7A0C876F1051}"/>
              </a:ext>
            </a:extLst>
          </p:cNvPr>
          <p:cNvSpPr/>
          <p:nvPr/>
        </p:nvSpPr>
        <p:spPr>
          <a:xfrm>
            <a:off x="6039282" y="1632001"/>
            <a:ext cx="2063385" cy="1323439"/>
          </a:xfrm>
          <a:prstGeom prst="rect">
            <a:avLst/>
          </a:prstGeom>
        </p:spPr>
        <p:txBody>
          <a:bodyPr wrap="none">
            <a:spAutoFit/>
          </a:bodyPr>
          <a:lstStyle/>
          <a:p>
            <a:pPr algn="ctr"/>
            <a:r>
              <a:rPr lang="en-US" sz="4000" u="sng" dirty="0"/>
              <a:t>𝛂⟹</a:t>
            </a:r>
            <a:r>
              <a:rPr lang="en-US" sz="4000" b="1" u="sng" dirty="0"/>
              <a:t>β, </a:t>
            </a:r>
            <a:r>
              <a:rPr lang="en-US" sz="4000" u="sng" dirty="0"/>
              <a:t>𝛂</a:t>
            </a:r>
          </a:p>
          <a:p>
            <a:pPr algn="ctr"/>
            <a:r>
              <a:rPr lang="en-US" sz="4000" b="1" dirty="0"/>
              <a:t>β</a:t>
            </a:r>
          </a:p>
        </p:txBody>
      </p:sp>
      <p:sp>
        <p:nvSpPr>
          <p:cNvPr id="34" name="Rectangle 33">
            <a:extLst>
              <a:ext uri="{FF2B5EF4-FFF2-40B4-BE49-F238E27FC236}">
                <a16:creationId xmlns:a16="http://schemas.microsoft.com/office/drawing/2014/main" id="{AF96CD72-00BD-9A49-B0AC-5E1B804BD01C}"/>
              </a:ext>
            </a:extLst>
          </p:cNvPr>
          <p:cNvSpPr/>
          <p:nvPr/>
        </p:nvSpPr>
        <p:spPr>
          <a:xfrm>
            <a:off x="5631189" y="1152337"/>
            <a:ext cx="1846980" cy="369332"/>
          </a:xfrm>
          <a:prstGeom prst="rect">
            <a:avLst/>
          </a:prstGeom>
        </p:spPr>
        <p:txBody>
          <a:bodyPr wrap="none">
            <a:spAutoFit/>
          </a:bodyPr>
          <a:lstStyle/>
          <a:p>
            <a:r>
              <a:rPr lang="en-US" dirty="0"/>
              <a:t>Modus Ponens:</a:t>
            </a:r>
          </a:p>
        </p:txBody>
      </p:sp>
      <p:sp>
        <p:nvSpPr>
          <p:cNvPr id="35" name="Rectangle 34">
            <a:extLst>
              <a:ext uri="{FF2B5EF4-FFF2-40B4-BE49-F238E27FC236}">
                <a16:creationId xmlns:a16="http://schemas.microsoft.com/office/drawing/2014/main" id="{BCB793CF-B09B-9E42-AA32-53381F4C3F2D}"/>
              </a:ext>
            </a:extLst>
          </p:cNvPr>
          <p:cNvSpPr/>
          <p:nvPr/>
        </p:nvSpPr>
        <p:spPr>
          <a:xfrm>
            <a:off x="593170" y="5326177"/>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Tree>
    <p:extLst>
      <p:ext uri="{BB962C8B-B14F-4D97-AF65-F5344CB8AC3E}">
        <p14:creationId xmlns:p14="http://schemas.microsoft.com/office/powerpoint/2010/main" val="3307799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553216" y="5333317"/>
            <a:ext cx="3397084" cy="369332"/>
          </a:xfrm>
          <a:prstGeom prst="rect">
            <a:avLst/>
          </a:prstGeom>
        </p:spPr>
        <p:txBody>
          <a:bodyPr wrap="none">
            <a:spAutoFit/>
          </a:bodyPr>
          <a:lstStyle/>
          <a:p>
            <a:r>
              <a:rPr lang="en-US" dirty="0"/>
              <a:t>Apply De Morgan’s Rule to R9:</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3" name="Rectangle 32">
            <a:extLst>
              <a:ext uri="{FF2B5EF4-FFF2-40B4-BE49-F238E27FC236}">
                <a16:creationId xmlns:a16="http://schemas.microsoft.com/office/drawing/2014/main" id="{D19061CB-EEA2-4447-A868-7A0C876F1051}"/>
              </a:ext>
            </a:extLst>
          </p:cNvPr>
          <p:cNvSpPr/>
          <p:nvPr/>
        </p:nvSpPr>
        <p:spPr>
          <a:xfrm>
            <a:off x="5809251" y="1632001"/>
            <a:ext cx="2523448" cy="1323439"/>
          </a:xfrm>
          <a:prstGeom prst="rect">
            <a:avLst/>
          </a:prstGeom>
        </p:spPr>
        <p:txBody>
          <a:bodyPr wrap="none">
            <a:spAutoFit/>
          </a:bodyPr>
          <a:lstStyle/>
          <a:p>
            <a:pPr algn="ctr"/>
            <a:r>
              <a:rPr lang="el-GR" sz="4000" b="1" u="sng" dirty="0"/>
              <a:t>¬(𝛂 ⋁ β) </a:t>
            </a:r>
          </a:p>
          <a:p>
            <a:pPr algn="ctr"/>
            <a:r>
              <a:rPr lang="el-GR" sz="4000" b="1" dirty="0"/>
              <a:t>(¬𝛂 ⋀ ¬β) </a:t>
            </a:r>
          </a:p>
        </p:txBody>
      </p:sp>
      <p:sp>
        <p:nvSpPr>
          <p:cNvPr id="34" name="Rectangle 33">
            <a:extLst>
              <a:ext uri="{FF2B5EF4-FFF2-40B4-BE49-F238E27FC236}">
                <a16:creationId xmlns:a16="http://schemas.microsoft.com/office/drawing/2014/main" id="{AF96CD72-00BD-9A49-B0AC-5E1B804BD01C}"/>
              </a:ext>
            </a:extLst>
          </p:cNvPr>
          <p:cNvSpPr/>
          <p:nvPr/>
        </p:nvSpPr>
        <p:spPr>
          <a:xfrm>
            <a:off x="5631189" y="1152337"/>
            <a:ext cx="2060179" cy="369332"/>
          </a:xfrm>
          <a:prstGeom prst="rect">
            <a:avLst/>
          </a:prstGeom>
        </p:spPr>
        <p:txBody>
          <a:bodyPr wrap="none">
            <a:spAutoFit/>
          </a:bodyPr>
          <a:lstStyle/>
          <a:p>
            <a:r>
              <a:rPr lang="en-US" dirty="0"/>
              <a:t>De Morgan’s Rule</a:t>
            </a:r>
          </a:p>
        </p:txBody>
      </p:sp>
      <p:sp>
        <p:nvSpPr>
          <p:cNvPr id="35" name="Rectangle 34">
            <a:extLst>
              <a:ext uri="{FF2B5EF4-FFF2-40B4-BE49-F238E27FC236}">
                <a16:creationId xmlns:a16="http://schemas.microsoft.com/office/drawing/2014/main" id="{BCB793CF-B09B-9E42-AA32-53381F4C3F2D}"/>
              </a:ext>
            </a:extLst>
          </p:cNvPr>
          <p:cNvSpPr/>
          <p:nvPr/>
        </p:nvSpPr>
        <p:spPr>
          <a:xfrm>
            <a:off x="553216" y="4760858"/>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
        <p:nvSpPr>
          <p:cNvPr id="30" name="Rectangle 29">
            <a:extLst>
              <a:ext uri="{FF2B5EF4-FFF2-40B4-BE49-F238E27FC236}">
                <a16:creationId xmlns:a16="http://schemas.microsoft.com/office/drawing/2014/main" id="{AE5F7B79-516E-7F42-B1D0-E14B0E4E2FC5}"/>
              </a:ext>
            </a:extLst>
          </p:cNvPr>
          <p:cNvSpPr/>
          <p:nvPr/>
        </p:nvSpPr>
        <p:spPr>
          <a:xfrm>
            <a:off x="593170" y="5797612"/>
            <a:ext cx="1994457" cy="369332"/>
          </a:xfrm>
          <a:prstGeom prst="rect">
            <a:avLst/>
          </a:prstGeom>
          <a:solidFill>
            <a:schemeClr val="accent5"/>
          </a:solidFill>
        </p:spPr>
        <p:txBody>
          <a:bodyPr wrap="none">
            <a:spAutoFit/>
          </a:bodyPr>
          <a:lstStyle/>
          <a:p>
            <a:r>
              <a:rPr lang="en-US" dirty="0"/>
              <a:t>R10: ¬P</a:t>
            </a:r>
            <a:r>
              <a:rPr lang="en-US" baseline="-25000" dirty="0"/>
              <a:t>1,2 </a:t>
            </a:r>
            <a:r>
              <a:rPr lang="en-US" dirty="0"/>
              <a:t>⋀ ¬ P</a:t>
            </a:r>
            <a:r>
              <a:rPr lang="en-US" baseline="-25000" dirty="0"/>
              <a:t>2,1</a:t>
            </a:r>
            <a:endParaRPr lang="en-US" dirty="0"/>
          </a:p>
        </p:txBody>
      </p:sp>
    </p:spTree>
    <p:extLst>
      <p:ext uri="{BB962C8B-B14F-4D97-AF65-F5344CB8AC3E}">
        <p14:creationId xmlns:p14="http://schemas.microsoft.com/office/powerpoint/2010/main" val="712292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8F86F8E4-1BFC-DE4E-B211-D9EF59E7A48A}"/>
              </a:ext>
            </a:extLst>
          </p:cNvPr>
          <p:cNvGrpSpPr/>
          <p:nvPr/>
        </p:nvGrpSpPr>
        <p:grpSpPr>
          <a:xfrm>
            <a:off x="7492478" y="3750743"/>
            <a:ext cx="6046375" cy="3239019"/>
            <a:chOff x="183687" y="3204667"/>
            <a:chExt cx="6046375" cy="3239019"/>
          </a:xfrm>
        </p:grpSpPr>
        <p:grpSp>
          <p:nvGrpSpPr>
            <p:cNvPr id="42" name="Group 41">
              <a:extLst>
                <a:ext uri="{FF2B5EF4-FFF2-40B4-BE49-F238E27FC236}">
                  <a16:creationId xmlns:a16="http://schemas.microsoft.com/office/drawing/2014/main" id="{E627A559-6250-BE40-9B2E-6C062E3BD3D8}"/>
                </a:ext>
              </a:extLst>
            </p:cNvPr>
            <p:cNvGrpSpPr/>
            <p:nvPr/>
          </p:nvGrpSpPr>
          <p:grpSpPr>
            <a:xfrm>
              <a:off x="489284" y="3204667"/>
              <a:ext cx="5740778" cy="2849494"/>
              <a:chOff x="6288506" y="3192636"/>
              <a:chExt cx="5740778" cy="2849494"/>
            </a:xfrm>
          </p:grpSpPr>
          <p:grpSp>
            <p:nvGrpSpPr>
              <p:cNvPr id="49" name="Group 48">
                <a:extLst>
                  <a:ext uri="{FF2B5EF4-FFF2-40B4-BE49-F238E27FC236}">
                    <a16:creationId xmlns:a16="http://schemas.microsoft.com/office/drawing/2014/main" id="{CFB2D6A5-BB93-394A-94C4-DC8A0625028E}"/>
                  </a:ext>
                </a:extLst>
              </p:cNvPr>
              <p:cNvGrpSpPr/>
              <p:nvPr/>
            </p:nvGrpSpPr>
            <p:grpSpPr>
              <a:xfrm>
                <a:off x="6288506" y="3192636"/>
                <a:ext cx="5740778" cy="2849494"/>
                <a:chOff x="6456556" y="3401122"/>
                <a:chExt cx="4143414" cy="2056626"/>
              </a:xfrm>
            </p:grpSpPr>
            <p:sp>
              <p:nvSpPr>
                <p:cNvPr id="53" name="TextBox 52">
                  <a:extLst>
                    <a:ext uri="{FF2B5EF4-FFF2-40B4-BE49-F238E27FC236}">
                      <a16:creationId xmlns:a16="http://schemas.microsoft.com/office/drawing/2014/main" id="{4D8B48B1-1188-C245-8A3D-6F833ECC475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54" name="Rectangle 53">
                  <a:extLst>
                    <a:ext uri="{FF2B5EF4-FFF2-40B4-BE49-F238E27FC236}">
                      <a16:creationId xmlns:a16="http://schemas.microsoft.com/office/drawing/2014/main" id="{648B4088-0A1F-8146-AFF0-9693D0ADED3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5" name="Rectangle 54">
                  <a:extLst>
                    <a:ext uri="{FF2B5EF4-FFF2-40B4-BE49-F238E27FC236}">
                      <a16:creationId xmlns:a16="http://schemas.microsoft.com/office/drawing/2014/main" id="{3A212509-9E0A-1C4B-ADDE-E60ADFFA6439}"/>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6ACA2B05-32B6-8C4E-A2E9-A4C2D0EC46D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57" name="Rectangle 56">
                  <a:extLst>
                    <a:ext uri="{FF2B5EF4-FFF2-40B4-BE49-F238E27FC236}">
                      <a16:creationId xmlns:a16="http://schemas.microsoft.com/office/drawing/2014/main" id="{9A9381ED-445F-0045-ABC5-4FDD956E86D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50" name="Rectangle 49">
                <a:extLst>
                  <a:ext uri="{FF2B5EF4-FFF2-40B4-BE49-F238E27FC236}">
                    <a16:creationId xmlns:a16="http://schemas.microsoft.com/office/drawing/2014/main" id="{3BA093AD-DB03-4840-A9DF-638992E7F11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1" name="Freeform 50">
                <a:extLst>
                  <a:ext uri="{FF2B5EF4-FFF2-40B4-BE49-F238E27FC236}">
                    <a16:creationId xmlns:a16="http://schemas.microsoft.com/office/drawing/2014/main" id="{5AD2296E-195B-C14F-A99C-A02BAE7A07EE}"/>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417EBAB-95B8-D841-BFB5-978631EA5DD9}"/>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0F4023B8-9D0A-564D-A8C6-87BD3C1A5DA7}"/>
                </a:ext>
              </a:extLst>
            </p:cNvPr>
            <p:cNvGrpSpPr/>
            <p:nvPr/>
          </p:nvGrpSpPr>
          <p:grpSpPr>
            <a:xfrm>
              <a:off x="183687" y="3897055"/>
              <a:ext cx="3644964" cy="2546631"/>
              <a:chOff x="5925264" y="3875790"/>
              <a:chExt cx="3644964" cy="2546631"/>
            </a:xfrm>
          </p:grpSpPr>
          <p:sp>
            <p:nvSpPr>
              <p:cNvPr id="44" name="TextBox 43">
                <a:extLst>
                  <a:ext uri="{FF2B5EF4-FFF2-40B4-BE49-F238E27FC236}">
                    <a16:creationId xmlns:a16="http://schemas.microsoft.com/office/drawing/2014/main" id="{142464DA-54FE-B747-9F50-8B001A2C993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45" name="TextBox 44">
                <a:extLst>
                  <a:ext uri="{FF2B5EF4-FFF2-40B4-BE49-F238E27FC236}">
                    <a16:creationId xmlns:a16="http://schemas.microsoft.com/office/drawing/2014/main" id="{78E944AE-9621-384A-B1CF-785FBE36867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46" name="TextBox 45">
                <a:extLst>
                  <a:ext uri="{FF2B5EF4-FFF2-40B4-BE49-F238E27FC236}">
                    <a16:creationId xmlns:a16="http://schemas.microsoft.com/office/drawing/2014/main" id="{33B2553E-08F3-104D-80D4-01195CA8169A}"/>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47" name="TextBox 46">
                <a:extLst>
                  <a:ext uri="{FF2B5EF4-FFF2-40B4-BE49-F238E27FC236}">
                    <a16:creationId xmlns:a16="http://schemas.microsoft.com/office/drawing/2014/main" id="{BA4D0ABF-3DF9-FC4B-B2F1-5085A18C63DE}"/>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48" name="TextBox 47">
                <a:extLst>
                  <a:ext uri="{FF2B5EF4-FFF2-40B4-BE49-F238E27FC236}">
                    <a16:creationId xmlns:a16="http://schemas.microsoft.com/office/drawing/2014/main" id="{CCFAF7F8-A255-654E-AA92-3C471215329A}"/>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5" name="Rectangle 34">
            <a:extLst>
              <a:ext uri="{FF2B5EF4-FFF2-40B4-BE49-F238E27FC236}">
                <a16:creationId xmlns:a16="http://schemas.microsoft.com/office/drawing/2014/main" id="{BCB793CF-B09B-9E42-AA32-53381F4C3F2D}"/>
              </a:ext>
            </a:extLst>
          </p:cNvPr>
          <p:cNvSpPr/>
          <p:nvPr/>
        </p:nvSpPr>
        <p:spPr>
          <a:xfrm>
            <a:off x="553216" y="4760858"/>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
        <p:nvSpPr>
          <p:cNvPr id="30" name="Rectangle 29">
            <a:extLst>
              <a:ext uri="{FF2B5EF4-FFF2-40B4-BE49-F238E27FC236}">
                <a16:creationId xmlns:a16="http://schemas.microsoft.com/office/drawing/2014/main" id="{AE5F7B79-516E-7F42-B1D0-E14B0E4E2FC5}"/>
              </a:ext>
            </a:extLst>
          </p:cNvPr>
          <p:cNvSpPr/>
          <p:nvPr/>
        </p:nvSpPr>
        <p:spPr>
          <a:xfrm>
            <a:off x="553216" y="5206302"/>
            <a:ext cx="1994457" cy="369332"/>
          </a:xfrm>
          <a:prstGeom prst="rect">
            <a:avLst/>
          </a:prstGeom>
          <a:solidFill>
            <a:schemeClr val="accent5"/>
          </a:solidFill>
        </p:spPr>
        <p:txBody>
          <a:bodyPr wrap="none">
            <a:spAutoFit/>
          </a:bodyPr>
          <a:lstStyle/>
          <a:p>
            <a:r>
              <a:rPr lang="en-US" dirty="0"/>
              <a:t>R10: ¬P</a:t>
            </a:r>
            <a:r>
              <a:rPr lang="en-US" baseline="-25000" dirty="0"/>
              <a:t>1,2 </a:t>
            </a:r>
            <a:r>
              <a:rPr lang="en-US" dirty="0"/>
              <a:t>⋀ ¬ P</a:t>
            </a:r>
            <a:r>
              <a:rPr lang="en-US" baseline="-25000" dirty="0"/>
              <a:t>2,1</a:t>
            </a:r>
            <a:endParaRPr lang="en-US" dirty="0"/>
          </a:p>
        </p:txBody>
      </p:sp>
      <p:sp>
        <p:nvSpPr>
          <p:cNvPr id="58" name="Rectangle 57">
            <a:extLst>
              <a:ext uri="{FF2B5EF4-FFF2-40B4-BE49-F238E27FC236}">
                <a16:creationId xmlns:a16="http://schemas.microsoft.com/office/drawing/2014/main" id="{8C7B25DA-2461-DA41-A8BE-42083A659E6B}"/>
              </a:ext>
            </a:extLst>
          </p:cNvPr>
          <p:cNvSpPr/>
          <p:nvPr/>
        </p:nvSpPr>
        <p:spPr>
          <a:xfrm>
            <a:off x="6255850" y="1652588"/>
            <a:ext cx="1191352" cy="1323439"/>
          </a:xfrm>
          <a:prstGeom prst="rect">
            <a:avLst/>
          </a:prstGeom>
        </p:spPr>
        <p:txBody>
          <a:bodyPr wrap="none">
            <a:spAutoFit/>
          </a:bodyPr>
          <a:lstStyle/>
          <a:p>
            <a:pPr algn="ctr"/>
            <a:r>
              <a:rPr lang="en-US" sz="4000" u="sng" dirty="0"/>
              <a:t>𝛂⋀</a:t>
            </a:r>
            <a:r>
              <a:rPr lang="en-US" sz="4000" b="1" u="sng" dirty="0"/>
              <a:t>β</a:t>
            </a:r>
            <a:endParaRPr lang="en-US" sz="4000" u="sng" dirty="0"/>
          </a:p>
          <a:p>
            <a:pPr algn="ctr"/>
            <a:r>
              <a:rPr lang="en-US" sz="4000" dirty="0"/>
              <a:t>𝛂</a:t>
            </a:r>
            <a:endParaRPr lang="en-US" sz="4000" b="1" dirty="0"/>
          </a:p>
        </p:txBody>
      </p:sp>
      <p:sp>
        <p:nvSpPr>
          <p:cNvPr id="59" name="Rectangle 58">
            <a:extLst>
              <a:ext uri="{FF2B5EF4-FFF2-40B4-BE49-F238E27FC236}">
                <a16:creationId xmlns:a16="http://schemas.microsoft.com/office/drawing/2014/main" id="{A1B8FE8F-C52D-7248-A6AD-1E48FD545F6D}"/>
              </a:ext>
            </a:extLst>
          </p:cNvPr>
          <p:cNvSpPr/>
          <p:nvPr/>
        </p:nvSpPr>
        <p:spPr>
          <a:xfrm>
            <a:off x="5610551" y="1141259"/>
            <a:ext cx="1938351" cy="369332"/>
          </a:xfrm>
          <a:prstGeom prst="rect">
            <a:avLst/>
          </a:prstGeom>
        </p:spPr>
        <p:txBody>
          <a:bodyPr wrap="none">
            <a:spAutoFit/>
          </a:bodyPr>
          <a:lstStyle/>
          <a:p>
            <a:r>
              <a:rPr lang="en-US" dirty="0"/>
              <a:t>And Elimination:</a:t>
            </a:r>
          </a:p>
        </p:txBody>
      </p:sp>
      <p:sp>
        <p:nvSpPr>
          <p:cNvPr id="60" name="Rectangle 59">
            <a:extLst>
              <a:ext uri="{FF2B5EF4-FFF2-40B4-BE49-F238E27FC236}">
                <a16:creationId xmlns:a16="http://schemas.microsoft.com/office/drawing/2014/main" id="{B37C3758-70C3-DA44-9E40-6CDCF076E1F2}"/>
              </a:ext>
            </a:extLst>
          </p:cNvPr>
          <p:cNvSpPr/>
          <p:nvPr/>
        </p:nvSpPr>
        <p:spPr>
          <a:xfrm>
            <a:off x="553216" y="5644150"/>
            <a:ext cx="1196161" cy="369332"/>
          </a:xfrm>
          <a:prstGeom prst="rect">
            <a:avLst/>
          </a:prstGeom>
          <a:solidFill>
            <a:schemeClr val="accent5"/>
          </a:solidFill>
        </p:spPr>
        <p:txBody>
          <a:bodyPr wrap="none">
            <a:spAutoFit/>
          </a:bodyPr>
          <a:lstStyle/>
          <a:p>
            <a:r>
              <a:rPr lang="en-US" dirty="0"/>
              <a:t>R11: ¬P</a:t>
            </a:r>
            <a:r>
              <a:rPr lang="en-US" baseline="-25000" dirty="0"/>
              <a:t>1,2</a:t>
            </a:r>
            <a:endParaRPr lang="en-US" dirty="0"/>
          </a:p>
        </p:txBody>
      </p:sp>
      <p:sp>
        <p:nvSpPr>
          <p:cNvPr id="61" name="Rectangle 60">
            <a:extLst>
              <a:ext uri="{FF2B5EF4-FFF2-40B4-BE49-F238E27FC236}">
                <a16:creationId xmlns:a16="http://schemas.microsoft.com/office/drawing/2014/main" id="{77817DC5-B9EF-6C40-9119-C860D3BBE921}"/>
              </a:ext>
            </a:extLst>
          </p:cNvPr>
          <p:cNvSpPr/>
          <p:nvPr/>
        </p:nvSpPr>
        <p:spPr>
          <a:xfrm>
            <a:off x="553216" y="6110355"/>
            <a:ext cx="1196161" cy="369332"/>
          </a:xfrm>
          <a:prstGeom prst="rect">
            <a:avLst/>
          </a:prstGeom>
          <a:solidFill>
            <a:schemeClr val="accent5"/>
          </a:solidFill>
        </p:spPr>
        <p:txBody>
          <a:bodyPr wrap="none">
            <a:spAutoFit/>
          </a:bodyPr>
          <a:lstStyle/>
          <a:p>
            <a:r>
              <a:rPr lang="en-US" dirty="0"/>
              <a:t>R12: ¬P</a:t>
            </a:r>
            <a:r>
              <a:rPr lang="en-US" baseline="-25000" dirty="0"/>
              <a:t>2,1</a:t>
            </a:r>
            <a:endParaRPr lang="en-US" dirty="0"/>
          </a:p>
        </p:txBody>
      </p:sp>
    </p:spTree>
    <p:extLst>
      <p:ext uri="{BB962C8B-B14F-4D97-AF65-F5344CB8AC3E}">
        <p14:creationId xmlns:p14="http://schemas.microsoft.com/office/powerpoint/2010/main" val="1968911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8F86F8E4-1BFC-DE4E-B211-D9EF59E7A48A}"/>
              </a:ext>
            </a:extLst>
          </p:cNvPr>
          <p:cNvGrpSpPr/>
          <p:nvPr/>
        </p:nvGrpSpPr>
        <p:grpSpPr>
          <a:xfrm>
            <a:off x="7492478" y="3750743"/>
            <a:ext cx="6046375" cy="3239019"/>
            <a:chOff x="183687" y="3204667"/>
            <a:chExt cx="6046375" cy="3239019"/>
          </a:xfrm>
        </p:grpSpPr>
        <p:grpSp>
          <p:nvGrpSpPr>
            <p:cNvPr id="42" name="Group 41">
              <a:extLst>
                <a:ext uri="{FF2B5EF4-FFF2-40B4-BE49-F238E27FC236}">
                  <a16:creationId xmlns:a16="http://schemas.microsoft.com/office/drawing/2014/main" id="{E627A559-6250-BE40-9B2E-6C062E3BD3D8}"/>
                </a:ext>
              </a:extLst>
            </p:cNvPr>
            <p:cNvGrpSpPr/>
            <p:nvPr/>
          </p:nvGrpSpPr>
          <p:grpSpPr>
            <a:xfrm>
              <a:off x="489284" y="3204667"/>
              <a:ext cx="5740778" cy="2849494"/>
              <a:chOff x="6288506" y="3192636"/>
              <a:chExt cx="5740778" cy="2849494"/>
            </a:xfrm>
          </p:grpSpPr>
          <p:grpSp>
            <p:nvGrpSpPr>
              <p:cNvPr id="49" name="Group 48">
                <a:extLst>
                  <a:ext uri="{FF2B5EF4-FFF2-40B4-BE49-F238E27FC236}">
                    <a16:creationId xmlns:a16="http://schemas.microsoft.com/office/drawing/2014/main" id="{CFB2D6A5-BB93-394A-94C4-DC8A0625028E}"/>
                  </a:ext>
                </a:extLst>
              </p:cNvPr>
              <p:cNvGrpSpPr/>
              <p:nvPr/>
            </p:nvGrpSpPr>
            <p:grpSpPr>
              <a:xfrm>
                <a:off x="6288506" y="3192636"/>
                <a:ext cx="5740778" cy="2849494"/>
                <a:chOff x="6456556" y="3401122"/>
                <a:chExt cx="4143414" cy="2056626"/>
              </a:xfrm>
            </p:grpSpPr>
            <p:sp>
              <p:nvSpPr>
                <p:cNvPr id="53" name="TextBox 52">
                  <a:extLst>
                    <a:ext uri="{FF2B5EF4-FFF2-40B4-BE49-F238E27FC236}">
                      <a16:creationId xmlns:a16="http://schemas.microsoft.com/office/drawing/2014/main" id="{4D8B48B1-1188-C245-8A3D-6F833ECC475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54" name="Rectangle 53">
                  <a:extLst>
                    <a:ext uri="{FF2B5EF4-FFF2-40B4-BE49-F238E27FC236}">
                      <a16:creationId xmlns:a16="http://schemas.microsoft.com/office/drawing/2014/main" id="{648B4088-0A1F-8146-AFF0-9693D0ADED3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5" name="Rectangle 54">
                  <a:extLst>
                    <a:ext uri="{FF2B5EF4-FFF2-40B4-BE49-F238E27FC236}">
                      <a16:creationId xmlns:a16="http://schemas.microsoft.com/office/drawing/2014/main" id="{3A212509-9E0A-1C4B-ADDE-E60ADFFA6439}"/>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6ACA2B05-32B6-8C4E-A2E9-A4C2D0EC46D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57" name="Rectangle 56">
                  <a:extLst>
                    <a:ext uri="{FF2B5EF4-FFF2-40B4-BE49-F238E27FC236}">
                      <a16:creationId xmlns:a16="http://schemas.microsoft.com/office/drawing/2014/main" id="{9A9381ED-445F-0045-ABC5-4FDD956E86D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50" name="Rectangle 49">
                <a:extLst>
                  <a:ext uri="{FF2B5EF4-FFF2-40B4-BE49-F238E27FC236}">
                    <a16:creationId xmlns:a16="http://schemas.microsoft.com/office/drawing/2014/main" id="{3BA093AD-DB03-4840-A9DF-638992E7F11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1" name="Freeform 50">
                <a:extLst>
                  <a:ext uri="{FF2B5EF4-FFF2-40B4-BE49-F238E27FC236}">
                    <a16:creationId xmlns:a16="http://schemas.microsoft.com/office/drawing/2014/main" id="{5AD2296E-195B-C14F-A99C-A02BAE7A07EE}"/>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417EBAB-95B8-D841-BFB5-978631EA5DD9}"/>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0F4023B8-9D0A-564D-A8C6-87BD3C1A5DA7}"/>
                </a:ext>
              </a:extLst>
            </p:cNvPr>
            <p:cNvGrpSpPr/>
            <p:nvPr/>
          </p:nvGrpSpPr>
          <p:grpSpPr>
            <a:xfrm>
              <a:off x="183687" y="3897055"/>
              <a:ext cx="3644964" cy="2546631"/>
              <a:chOff x="5925264" y="3875790"/>
              <a:chExt cx="3644964" cy="2546631"/>
            </a:xfrm>
          </p:grpSpPr>
          <p:sp>
            <p:nvSpPr>
              <p:cNvPr id="44" name="TextBox 43">
                <a:extLst>
                  <a:ext uri="{FF2B5EF4-FFF2-40B4-BE49-F238E27FC236}">
                    <a16:creationId xmlns:a16="http://schemas.microsoft.com/office/drawing/2014/main" id="{142464DA-54FE-B747-9F50-8B001A2C993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45" name="TextBox 44">
                <a:extLst>
                  <a:ext uri="{FF2B5EF4-FFF2-40B4-BE49-F238E27FC236}">
                    <a16:creationId xmlns:a16="http://schemas.microsoft.com/office/drawing/2014/main" id="{78E944AE-9621-384A-B1CF-785FBE36867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46" name="TextBox 45">
                <a:extLst>
                  <a:ext uri="{FF2B5EF4-FFF2-40B4-BE49-F238E27FC236}">
                    <a16:creationId xmlns:a16="http://schemas.microsoft.com/office/drawing/2014/main" id="{33B2553E-08F3-104D-80D4-01195CA8169A}"/>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47" name="TextBox 46">
                <a:extLst>
                  <a:ext uri="{FF2B5EF4-FFF2-40B4-BE49-F238E27FC236}">
                    <a16:creationId xmlns:a16="http://schemas.microsoft.com/office/drawing/2014/main" id="{BA4D0ABF-3DF9-FC4B-B2F1-5085A18C63DE}"/>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48" name="TextBox 47">
                <a:extLst>
                  <a:ext uri="{FF2B5EF4-FFF2-40B4-BE49-F238E27FC236}">
                    <a16:creationId xmlns:a16="http://schemas.microsoft.com/office/drawing/2014/main" id="{CCFAF7F8-A255-654E-AA92-3C471215329A}"/>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5" name="Rectangle 34">
            <a:extLst>
              <a:ext uri="{FF2B5EF4-FFF2-40B4-BE49-F238E27FC236}">
                <a16:creationId xmlns:a16="http://schemas.microsoft.com/office/drawing/2014/main" id="{BCB793CF-B09B-9E42-AA32-53381F4C3F2D}"/>
              </a:ext>
            </a:extLst>
          </p:cNvPr>
          <p:cNvSpPr/>
          <p:nvPr/>
        </p:nvSpPr>
        <p:spPr>
          <a:xfrm>
            <a:off x="553216" y="4760858"/>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
        <p:nvSpPr>
          <p:cNvPr id="30" name="Rectangle 29">
            <a:extLst>
              <a:ext uri="{FF2B5EF4-FFF2-40B4-BE49-F238E27FC236}">
                <a16:creationId xmlns:a16="http://schemas.microsoft.com/office/drawing/2014/main" id="{AE5F7B79-516E-7F42-B1D0-E14B0E4E2FC5}"/>
              </a:ext>
            </a:extLst>
          </p:cNvPr>
          <p:cNvSpPr/>
          <p:nvPr/>
        </p:nvSpPr>
        <p:spPr>
          <a:xfrm>
            <a:off x="553216" y="5206302"/>
            <a:ext cx="1994457" cy="369332"/>
          </a:xfrm>
          <a:prstGeom prst="rect">
            <a:avLst/>
          </a:prstGeom>
          <a:solidFill>
            <a:schemeClr val="accent5"/>
          </a:solidFill>
        </p:spPr>
        <p:txBody>
          <a:bodyPr wrap="none">
            <a:spAutoFit/>
          </a:bodyPr>
          <a:lstStyle/>
          <a:p>
            <a:r>
              <a:rPr lang="en-US" dirty="0"/>
              <a:t>R10: ¬P</a:t>
            </a:r>
            <a:r>
              <a:rPr lang="en-US" baseline="-25000" dirty="0"/>
              <a:t>1,2 </a:t>
            </a:r>
            <a:r>
              <a:rPr lang="en-US" dirty="0"/>
              <a:t>⋀ ¬ P</a:t>
            </a:r>
            <a:r>
              <a:rPr lang="en-US" baseline="-25000" dirty="0"/>
              <a:t>2,1</a:t>
            </a:r>
            <a:endParaRPr lang="en-US" dirty="0"/>
          </a:p>
        </p:txBody>
      </p:sp>
      <p:sp>
        <p:nvSpPr>
          <p:cNvPr id="38" name="Google Shape;75;g92b3bf485b_0_0">
            <a:extLst>
              <a:ext uri="{FF2B5EF4-FFF2-40B4-BE49-F238E27FC236}">
                <a16:creationId xmlns:a16="http://schemas.microsoft.com/office/drawing/2014/main" id="{E4A82AB9-85F8-F344-B9A2-06D5BCFAE170}"/>
              </a:ext>
            </a:extLst>
          </p:cNvPr>
          <p:cNvSpPr/>
          <p:nvPr/>
        </p:nvSpPr>
        <p:spPr>
          <a:xfrm>
            <a:off x="6738705" y="2898291"/>
            <a:ext cx="2487333" cy="726585"/>
          </a:xfrm>
          <a:prstGeom prst="wedgeRoundRectCallout">
            <a:avLst>
              <a:gd name="adj1" fmla="val 25701"/>
              <a:gd name="adj2" fmla="val 16846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No Pit in [1,2].</a:t>
            </a:r>
          </a:p>
        </p:txBody>
      </p:sp>
      <p:sp>
        <p:nvSpPr>
          <p:cNvPr id="39" name="Google Shape;75;g92b3bf485b_0_0">
            <a:extLst>
              <a:ext uri="{FF2B5EF4-FFF2-40B4-BE49-F238E27FC236}">
                <a16:creationId xmlns:a16="http://schemas.microsoft.com/office/drawing/2014/main" id="{703C2D65-CF6D-704B-8C2B-EEC0862BC489}"/>
              </a:ext>
            </a:extLst>
          </p:cNvPr>
          <p:cNvSpPr/>
          <p:nvPr/>
        </p:nvSpPr>
        <p:spPr>
          <a:xfrm>
            <a:off x="9637924" y="3809542"/>
            <a:ext cx="2487333" cy="726585"/>
          </a:xfrm>
          <a:prstGeom prst="wedgeRoundRectCallout">
            <a:avLst>
              <a:gd name="adj1" fmla="val -44482"/>
              <a:gd name="adj2" fmla="val 20507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No Pit in [2,1].</a:t>
            </a:r>
          </a:p>
        </p:txBody>
      </p:sp>
      <p:sp>
        <p:nvSpPr>
          <p:cNvPr id="33" name="Rectangle 32">
            <a:extLst>
              <a:ext uri="{FF2B5EF4-FFF2-40B4-BE49-F238E27FC236}">
                <a16:creationId xmlns:a16="http://schemas.microsoft.com/office/drawing/2014/main" id="{920E07D5-4EBA-AE4A-BDEE-70DF860B4359}"/>
              </a:ext>
            </a:extLst>
          </p:cNvPr>
          <p:cNvSpPr/>
          <p:nvPr/>
        </p:nvSpPr>
        <p:spPr>
          <a:xfrm>
            <a:off x="553216" y="5644150"/>
            <a:ext cx="1196161" cy="369332"/>
          </a:xfrm>
          <a:prstGeom prst="rect">
            <a:avLst/>
          </a:prstGeom>
          <a:solidFill>
            <a:schemeClr val="accent5"/>
          </a:solidFill>
        </p:spPr>
        <p:txBody>
          <a:bodyPr wrap="none">
            <a:spAutoFit/>
          </a:bodyPr>
          <a:lstStyle/>
          <a:p>
            <a:r>
              <a:rPr lang="en-US" dirty="0"/>
              <a:t>R11: ¬P</a:t>
            </a:r>
            <a:r>
              <a:rPr lang="en-US" baseline="-25000" dirty="0"/>
              <a:t>1,2</a:t>
            </a:r>
            <a:endParaRPr lang="en-US" dirty="0"/>
          </a:p>
        </p:txBody>
      </p:sp>
      <p:sp>
        <p:nvSpPr>
          <p:cNvPr id="34" name="Rectangle 33">
            <a:extLst>
              <a:ext uri="{FF2B5EF4-FFF2-40B4-BE49-F238E27FC236}">
                <a16:creationId xmlns:a16="http://schemas.microsoft.com/office/drawing/2014/main" id="{0C0346EF-EB84-0A45-9C48-92D5BEB93264}"/>
              </a:ext>
            </a:extLst>
          </p:cNvPr>
          <p:cNvSpPr/>
          <p:nvPr/>
        </p:nvSpPr>
        <p:spPr>
          <a:xfrm>
            <a:off x="553216" y="6110355"/>
            <a:ext cx="1196161" cy="369332"/>
          </a:xfrm>
          <a:prstGeom prst="rect">
            <a:avLst/>
          </a:prstGeom>
          <a:solidFill>
            <a:schemeClr val="accent5"/>
          </a:solidFill>
        </p:spPr>
        <p:txBody>
          <a:bodyPr wrap="none">
            <a:spAutoFit/>
          </a:bodyPr>
          <a:lstStyle/>
          <a:p>
            <a:r>
              <a:rPr lang="en-US" dirty="0"/>
              <a:t>R12: ¬P</a:t>
            </a:r>
            <a:r>
              <a:rPr lang="en-US" baseline="-25000" dirty="0"/>
              <a:t>2,1</a:t>
            </a:r>
            <a:endParaRPr lang="en-US" dirty="0"/>
          </a:p>
        </p:txBody>
      </p:sp>
    </p:spTree>
    <p:extLst>
      <p:ext uri="{BB962C8B-B14F-4D97-AF65-F5344CB8AC3E}">
        <p14:creationId xmlns:p14="http://schemas.microsoft.com/office/powerpoint/2010/main" val="1631909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C547A-7C9D-AB4B-BCCD-0582EFF862B3}"/>
              </a:ext>
            </a:extLst>
          </p:cNvPr>
          <p:cNvSpPr>
            <a:spLocks noGrp="1"/>
          </p:cNvSpPr>
          <p:nvPr>
            <p:ph type="title"/>
          </p:nvPr>
        </p:nvSpPr>
        <p:spPr/>
        <p:txBody>
          <a:bodyPr/>
          <a:lstStyle/>
          <a:p>
            <a:r>
              <a:rPr lang="en-US" dirty="0"/>
              <a:t>Search for a Proof</a:t>
            </a:r>
          </a:p>
        </p:txBody>
      </p:sp>
      <p:sp>
        <p:nvSpPr>
          <p:cNvPr id="3" name="Content Placeholder 2">
            <a:extLst>
              <a:ext uri="{FF2B5EF4-FFF2-40B4-BE49-F238E27FC236}">
                <a16:creationId xmlns:a16="http://schemas.microsoft.com/office/drawing/2014/main" id="{DD963563-C846-2146-8284-B8CBBD9A9499}"/>
              </a:ext>
            </a:extLst>
          </p:cNvPr>
          <p:cNvSpPr>
            <a:spLocks noGrp="1"/>
          </p:cNvSpPr>
          <p:nvPr>
            <p:ph idx="1"/>
          </p:nvPr>
        </p:nvSpPr>
        <p:spPr>
          <a:xfrm>
            <a:off x="399673" y="1348547"/>
            <a:ext cx="5286232" cy="4793836"/>
          </a:xfrm>
        </p:spPr>
        <p:txBody>
          <a:bodyPr/>
          <a:lstStyle/>
          <a:p>
            <a:r>
              <a:rPr lang="en-US" dirty="0"/>
              <a:t>We can use search algorithms to find a sequence of steps that constitutes a proof!</a:t>
            </a:r>
          </a:p>
          <a:p>
            <a:pPr marL="342900" indent="-342900">
              <a:buFont typeface="Arial" panose="020B0604020202020204" pitchFamily="34" charset="0"/>
              <a:buChar char="•"/>
            </a:pPr>
            <a:r>
              <a:rPr lang="en-US" b="1" dirty="0"/>
              <a:t>Initial State:</a:t>
            </a:r>
            <a:r>
              <a:rPr lang="en-US" dirty="0"/>
              <a:t> the initial knowledge base.</a:t>
            </a:r>
          </a:p>
          <a:p>
            <a:pPr marL="342900" indent="-342900">
              <a:buFont typeface="Arial" panose="020B0604020202020204" pitchFamily="34" charset="0"/>
              <a:buChar char="•"/>
            </a:pPr>
            <a:r>
              <a:rPr lang="en-US" b="1" dirty="0"/>
              <a:t>Actions: </a:t>
            </a:r>
            <a:r>
              <a:rPr lang="en-US" dirty="0"/>
              <a:t>All inference rules applied to all sentences that match the top half of the inference rule.</a:t>
            </a:r>
          </a:p>
          <a:p>
            <a:pPr marL="342900" indent="-342900">
              <a:buFont typeface="Arial" panose="020B0604020202020204" pitchFamily="34" charset="0"/>
              <a:buChar char="•"/>
            </a:pPr>
            <a:r>
              <a:rPr lang="en-US" b="1" dirty="0"/>
              <a:t>Result: </a:t>
            </a:r>
            <a:r>
              <a:rPr lang="en-US" dirty="0"/>
              <a:t>Add the sentence on the bottom half to the KB.</a:t>
            </a:r>
          </a:p>
          <a:p>
            <a:pPr marL="342900" indent="-342900">
              <a:buFont typeface="Arial" panose="020B0604020202020204" pitchFamily="34" charset="0"/>
              <a:buChar char="•"/>
            </a:pPr>
            <a:r>
              <a:rPr lang="en-US" b="1" dirty="0"/>
              <a:t>Goal: </a:t>
            </a:r>
            <a:r>
              <a:rPr lang="en-US" dirty="0"/>
              <a:t>The goal is a state that contains the sentence that we are trying to prove.</a:t>
            </a:r>
            <a:endParaRPr lang="en-US" b="1" dirty="0"/>
          </a:p>
          <a:p>
            <a:endParaRPr lang="en-US" dirty="0"/>
          </a:p>
        </p:txBody>
      </p:sp>
      <p:sp>
        <p:nvSpPr>
          <p:cNvPr id="21" name="Rectangle 20">
            <a:extLst>
              <a:ext uri="{FF2B5EF4-FFF2-40B4-BE49-F238E27FC236}">
                <a16:creationId xmlns:a16="http://schemas.microsoft.com/office/drawing/2014/main" id="{AAC3AC3C-07D3-CA4A-A4FE-163386EB99C0}"/>
              </a:ext>
            </a:extLst>
          </p:cNvPr>
          <p:cNvSpPr/>
          <p:nvPr/>
        </p:nvSpPr>
        <p:spPr>
          <a:xfrm>
            <a:off x="6506097" y="784402"/>
            <a:ext cx="4978912"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2" name="Rectangle 21">
            <a:extLst>
              <a:ext uri="{FF2B5EF4-FFF2-40B4-BE49-F238E27FC236}">
                <a16:creationId xmlns:a16="http://schemas.microsoft.com/office/drawing/2014/main" id="{D7AADB2B-710F-B744-9185-F94B3E7BACAD}"/>
              </a:ext>
            </a:extLst>
          </p:cNvPr>
          <p:cNvSpPr/>
          <p:nvPr/>
        </p:nvSpPr>
        <p:spPr>
          <a:xfrm>
            <a:off x="5730904" y="2473100"/>
            <a:ext cx="6096000" cy="923330"/>
          </a:xfrm>
          <a:prstGeom prst="rect">
            <a:avLst/>
          </a:prstGeom>
        </p:spPr>
        <p:txBody>
          <a:bodyPr>
            <a:spAutoFit/>
          </a:bodyPr>
          <a:lstStyle/>
          <a:p>
            <a:pPr algn="ctr"/>
            <a:r>
              <a:rPr lang="en-US" dirty="0"/>
              <a:t>B</a:t>
            </a:r>
            <a:r>
              <a:rPr lang="en-US" baseline="-25000" dirty="0"/>
              <a:t>1,1</a:t>
            </a:r>
            <a:r>
              <a:rPr lang="en-US" dirty="0"/>
              <a:t> ⇔ (P</a:t>
            </a:r>
            <a:r>
              <a:rPr lang="en-US" baseline="-25000" dirty="0"/>
              <a:t>1,2 </a:t>
            </a:r>
            <a:r>
              <a:rPr lang="en-US" dirty="0"/>
              <a:t>⋁ P</a:t>
            </a:r>
            <a:r>
              <a:rPr lang="en-US" baseline="-25000" dirty="0"/>
              <a:t>2,1</a:t>
            </a:r>
            <a:r>
              <a:rPr lang="en-US" dirty="0"/>
              <a:t>)</a:t>
            </a:r>
            <a:br>
              <a:rPr lang="en-US" dirty="0"/>
            </a:br>
            <a:endParaRPr lang="en-US" dirty="0"/>
          </a:p>
          <a:p>
            <a:pPr algn="ctr"/>
            <a:r>
              <a:rPr lang="en-US" dirty="0"/>
              <a:t>(B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p:txBody>
      </p:sp>
      <p:sp>
        <p:nvSpPr>
          <p:cNvPr id="23" name="Rectangle 22">
            <a:extLst>
              <a:ext uri="{FF2B5EF4-FFF2-40B4-BE49-F238E27FC236}">
                <a16:creationId xmlns:a16="http://schemas.microsoft.com/office/drawing/2014/main" id="{E34A681D-28AF-9040-9BF2-50A5B96DBEE9}"/>
              </a:ext>
            </a:extLst>
          </p:cNvPr>
          <p:cNvSpPr/>
          <p:nvPr/>
        </p:nvSpPr>
        <p:spPr>
          <a:xfrm>
            <a:off x="6506097" y="3738570"/>
            <a:ext cx="4978913" cy="1754326"/>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R6:  B</a:t>
            </a:r>
            <a:r>
              <a:rPr lang="en-US" baseline="-25000" dirty="0"/>
              <a:t>2,1</a:t>
            </a:r>
          </a:p>
          <a:p>
            <a:r>
              <a:rPr lang="en-US" dirty="0"/>
              <a:t>R7: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5" name="Rectangle 24">
            <a:extLst>
              <a:ext uri="{FF2B5EF4-FFF2-40B4-BE49-F238E27FC236}">
                <a16:creationId xmlns:a16="http://schemas.microsoft.com/office/drawing/2014/main" id="{2C555C1F-93FF-E74F-8DB8-D312A2AB4EE6}"/>
              </a:ext>
            </a:extLst>
          </p:cNvPr>
          <p:cNvSpPr/>
          <p:nvPr/>
        </p:nvSpPr>
        <p:spPr>
          <a:xfrm>
            <a:off x="5876736" y="365125"/>
            <a:ext cx="1529586" cy="369332"/>
          </a:xfrm>
          <a:prstGeom prst="rect">
            <a:avLst/>
          </a:prstGeom>
        </p:spPr>
        <p:txBody>
          <a:bodyPr wrap="none">
            <a:spAutoFit/>
          </a:bodyPr>
          <a:lstStyle/>
          <a:p>
            <a:r>
              <a:rPr lang="en-US" b="1" dirty="0"/>
              <a:t>Initial State</a:t>
            </a:r>
            <a:endParaRPr lang="en-US" dirty="0"/>
          </a:p>
        </p:txBody>
      </p:sp>
      <p:sp>
        <p:nvSpPr>
          <p:cNvPr id="26" name="Rectangle 25">
            <a:extLst>
              <a:ext uri="{FF2B5EF4-FFF2-40B4-BE49-F238E27FC236}">
                <a16:creationId xmlns:a16="http://schemas.microsoft.com/office/drawing/2014/main" id="{5C725A86-DC5C-294A-9E8B-FCD6F0CB7D7D}"/>
              </a:ext>
            </a:extLst>
          </p:cNvPr>
          <p:cNvSpPr/>
          <p:nvPr/>
        </p:nvSpPr>
        <p:spPr>
          <a:xfrm>
            <a:off x="5876736" y="2410976"/>
            <a:ext cx="928459" cy="369332"/>
          </a:xfrm>
          <a:prstGeom prst="rect">
            <a:avLst/>
          </a:prstGeom>
        </p:spPr>
        <p:txBody>
          <a:bodyPr wrap="none">
            <a:spAutoFit/>
          </a:bodyPr>
          <a:lstStyle/>
          <a:p>
            <a:r>
              <a:rPr lang="en-US" b="1" dirty="0"/>
              <a:t>Action</a:t>
            </a:r>
            <a:endParaRPr lang="en-US" dirty="0"/>
          </a:p>
        </p:txBody>
      </p:sp>
      <p:sp>
        <p:nvSpPr>
          <p:cNvPr id="27" name="Rectangle 26">
            <a:extLst>
              <a:ext uri="{FF2B5EF4-FFF2-40B4-BE49-F238E27FC236}">
                <a16:creationId xmlns:a16="http://schemas.microsoft.com/office/drawing/2014/main" id="{1BBA3BFF-F042-514E-AA32-B8E447BE45CA}"/>
              </a:ext>
            </a:extLst>
          </p:cNvPr>
          <p:cNvSpPr/>
          <p:nvPr/>
        </p:nvSpPr>
        <p:spPr>
          <a:xfrm>
            <a:off x="5876736" y="3330801"/>
            <a:ext cx="912429" cy="369332"/>
          </a:xfrm>
          <a:prstGeom prst="rect">
            <a:avLst/>
          </a:prstGeom>
        </p:spPr>
        <p:txBody>
          <a:bodyPr wrap="none">
            <a:spAutoFit/>
          </a:bodyPr>
          <a:lstStyle/>
          <a:p>
            <a:r>
              <a:rPr lang="en-US" b="1" dirty="0"/>
              <a:t>Result</a:t>
            </a:r>
            <a:endParaRPr lang="en-US" dirty="0"/>
          </a:p>
        </p:txBody>
      </p:sp>
      <p:sp>
        <p:nvSpPr>
          <p:cNvPr id="28" name="Rectangle 27">
            <a:extLst>
              <a:ext uri="{FF2B5EF4-FFF2-40B4-BE49-F238E27FC236}">
                <a16:creationId xmlns:a16="http://schemas.microsoft.com/office/drawing/2014/main" id="{A76085A2-141C-664C-AFBB-AA5FA7D224B8}"/>
              </a:ext>
            </a:extLst>
          </p:cNvPr>
          <p:cNvSpPr/>
          <p:nvPr/>
        </p:nvSpPr>
        <p:spPr>
          <a:xfrm>
            <a:off x="5876736" y="5683655"/>
            <a:ext cx="704039" cy="369332"/>
          </a:xfrm>
          <a:prstGeom prst="rect">
            <a:avLst/>
          </a:prstGeom>
        </p:spPr>
        <p:txBody>
          <a:bodyPr wrap="none">
            <a:spAutoFit/>
          </a:bodyPr>
          <a:lstStyle/>
          <a:p>
            <a:r>
              <a:rPr lang="en-US" b="1" dirty="0"/>
              <a:t>Goal</a:t>
            </a:r>
            <a:endParaRPr lang="en-US" dirty="0"/>
          </a:p>
        </p:txBody>
      </p:sp>
      <p:sp>
        <p:nvSpPr>
          <p:cNvPr id="29" name="Rectangle 28">
            <a:extLst>
              <a:ext uri="{FF2B5EF4-FFF2-40B4-BE49-F238E27FC236}">
                <a16:creationId xmlns:a16="http://schemas.microsoft.com/office/drawing/2014/main" id="{763DA013-C7B3-A44E-BC9D-64DAD7DDA78E}"/>
              </a:ext>
            </a:extLst>
          </p:cNvPr>
          <p:cNvSpPr/>
          <p:nvPr/>
        </p:nvSpPr>
        <p:spPr>
          <a:xfrm>
            <a:off x="6436418" y="5945316"/>
            <a:ext cx="670376" cy="369332"/>
          </a:xfrm>
          <a:prstGeom prst="rect">
            <a:avLst/>
          </a:prstGeom>
        </p:spPr>
        <p:txBody>
          <a:bodyPr wrap="none">
            <a:spAutoFit/>
          </a:bodyPr>
          <a:lstStyle/>
          <a:p>
            <a:r>
              <a:rPr lang="en-US" dirty="0">
                <a:highlight>
                  <a:srgbClr val="FFFF00"/>
                </a:highlight>
              </a:rPr>
              <a:t>¬P</a:t>
            </a:r>
            <a:r>
              <a:rPr lang="en-US" baseline="-25000" dirty="0">
                <a:highlight>
                  <a:srgbClr val="FFFF00"/>
                </a:highlight>
              </a:rPr>
              <a:t>1,2</a:t>
            </a:r>
            <a:endParaRPr lang="en-US" dirty="0">
              <a:highlight>
                <a:srgbClr val="FFFF00"/>
              </a:highlight>
            </a:endParaRPr>
          </a:p>
        </p:txBody>
      </p:sp>
      <p:cxnSp>
        <p:nvCxnSpPr>
          <p:cNvPr id="31" name="Straight Connector 30">
            <a:extLst>
              <a:ext uri="{FF2B5EF4-FFF2-40B4-BE49-F238E27FC236}">
                <a16:creationId xmlns:a16="http://schemas.microsoft.com/office/drawing/2014/main" id="{5F899D6A-A8AF-F443-BDED-9C890E750DBD}"/>
              </a:ext>
            </a:extLst>
          </p:cNvPr>
          <p:cNvCxnSpPr>
            <a:cxnSpLocks/>
            <a:endCxn id="22" idx="3"/>
          </p:cNvCxnSpPr>
          <p:nvPr/>
        </p:nvCxnSpPr>
        <p:spPr>
          <a:xfrm>
            <a:off x="5876736" y="2934765"/>
            <a:ext cx="5950168"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1117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66CBD-0533-5646-83EE-66B177D3C97A}"/>
              </a:ext>
            </a:extLst>
          </p:cNvPr>
          <p:cNvSpPr>
            <a:spLocks noGrp="1"/>
          </p:cNvSpPr>
          <p:nvPr>
            <p:ph type="title"/>
          </p:nvPr>
        </p:nvSpPr>
        <p:spPr/>
        <p:txBody>
          <a:bodyPr/>
          <a:lstStyle/>
          <a:p>
            <a:r>
              <a:rPr lang="en-US" dirty="0"/>
              <a:t>Monotonicity implies Soundness </a:t>
            </a:r>
          </a:p>
        </p:txBody>
      </p:sp>
      <p:sp>
        <p:nvSpPr>
          <p:cNvPr id="3" name="Content Placeholder 2">
            <a:extLst>
              <a:ext uri="{FF2B5EF4-FFF2-40B4-BE49-F238E27FC236}">
                <a16:creationId xmlns:a16="http://schemas.microsoft.com/office/drawing/2014/main" id="{BCC269A8-4FBB-6B4B-8A79-5501C1704574}"/>
              </a:ext>
            </a:extLst>
          </p:cNvPr>
          <p:cNvSpPr>
            <a:spLocks noGrp="1"/>
          </p:cNvSpPr>
          <p:nvPr>
            <p:ph idx="1"/>
          </p:nvPr>
        </p:nvSpPr>
        <p:spPr/>
        <p:txBody>
          <a:bodyPr/>
          <a:lstStyle/>
          <a:p>
            <a:r>
              <a:rPr lang="en-US" dirty="0"/>
              <a:t>Monotonicity says that the set of entailed sentence can only increase as information is assed to the KB.</a:t>
            </a:r>
            <a:r>
              <a:rPr lang="en-US" b="1" dirty="0"/>
              <a:t> </a:t>
            </a:r>
          </a:p>
          <a:p>
            <a:r>
              <a:rPr lang="en-US" b="1" dirty="0"/>
              <a:t>	</a:t>
            </a:r>
            <a:r>
              <a:rPr lang="en-US" dirty="0"/>
              <a:t>if	</a:t>
            </a:r>
            <a:r>
              <a:rPr lang="en-US" b="1" dirty="0"/>
              <a:t>KB⊨</a:t>
            </a:r>
            <a:r>
              <a:rPr lang="en-US" dirty="0"/>
              <a:t>𝛂	then	</a:t>
            </a:r>
            <a:r>
              <a:rPr lang="en-US" b="1" dirty="0"/>
              <a:t> KB</a:t>
            </a:r>
            <a:r>
              <a:rPr lang="el-GR" b="1" dirty="0"/>
              <a:t> ⋀</a:t>
            </a:r>
            <a:r>
              <a:rPr lang="en-US" b="1" dirty="0"/>
              <a:t> </a:t>
            </a:r>
            <a:r>
              <a:rPr lang="el-GR" b="1" dirty="0"/>
              <a:t>β </a:t>
            </a:r>
            <a:r>
              <a:rPr lang="en-US" b="1" dirty="0"/>
              <a:t>⊨</a:t>
            </a:r>
            <a:r>
              <a:rPr lang="en-US" dirty="0"/>
              <a:t>𝛂</a:t>
            </a:r>
          </a:p>
          <a:p>
            <a:r>
              <a:rPr lang="en-US" dirty="0"/>
              <a:t>If we add additional information to the KB, it doesn’t invalidate any other info that we’ve already inferred. </a:t>
            </a:r>
          </a:p>
          <a:p>
            <a:r>
              <a:rPr lang="en-US" dirty="0"/>
              <a:t>Therefore it is </a:t>
            </a:r>
            <a:r>
              <a:rPr lang="en-US" b="1" dirty="0"/>
              <a:t>sound</a:t>
            </a:r>
            <a:r>
              <a:rPr lang="en-US" dirty="0"/>
              <a:t> it will only derive entailed sentences.</a:t>
            </a:r>
          </a:p>
          <a:p>
            <a:endParaRPr lang="en-US" dirty="0"/>
          </a:p>
          <a:p>
            <a:endParaRPr lang="en-US" dirty="0"/>
          </a:p>
          <a:p>
            <a:endParaRPr lang="en-US" b="1" dirty="0"/>
          </a:p>
          <a:p>
            <a:endParaRPr lang="en-US" dirty="0"/>
          </a:p>
          <a:p>
            <a:endParaRPr lang="en-US" dirty="0"/>
          </a:p>
        </p:txBody>
      </p:sp>
    </p:spTree>
    <p:extLst>
      <p:ext uri="{BB962C8B-B14F-4D97-AF65-F5344CB8AC3E}">
        <p14:creationId xmlns:p14="http://schemas.microsoft.com/office/powerpoint/2010/main" val="1860061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917A17DC-B4B0-4140-A0E8-0F92BC6DE2D6}"/>
              </a:ext>
            </a:extLst>
          </p:cNvPr>
          <p:cNvSpPr>
            <a:spLocks noGrp="1"/>
          </p:cNvSpPr>
          <p:nvPr>
            <p:ph type="title"/>
          </p:nvPr>
        </p:nvSpPr>
        <p:spPr>
          <a:xfrm>
            <a:off x="399673" y="365125"/>
            <a:ext cx="10954127" cy="772052"/>
          </a:xfrm>
        </p:spPr>
        <p:txBody>
          <a:bodyPr anchor="ctr">
            <a:normAutofit/>
          </a:bodyPr>
          <a:lstStyle/>
          <a:p>
            <a:r>
              <a:rPr lang="en-US" dirty="0" err="1"/>
              <a:t>Wampa</a:t>
            </a:r>
            <a:r>
              <a:rPr lang="en-US" dirty="0"/>
              <a:t> World</a:t>
            </a:r>
          </a:p>
        </p:txBody>
      </p:sp>
      <p:sp>
        <p:nvSpPr>
          <p:cNvPr id="137" name="Content Placeholder 2">
            <a:extLst>
              <a:ext uri="{FF2B5EF4-FFF2-40B4-BE49-F238E27FC236}">
                <a16:creationId xmlns:a16="http://schemas.microsoft.com/office/drawing/2014/main" id="{30107046-42A9-4116-97CD-60E69DC64F91}"/>
              </a:ext>
            </a:extLst>
          </p:cNvPr>
          <p:cNvSpPr>
            <a:spLocks noGrp="1"/>
          </p:cNvSpPr>
          <p:nvPr>
            <p:ph sz="half" idx="1"/>
          </p:nvPr>
        </p:nvSpPr>
        <p:spPr>
          <a:xfrm>
            <a:off x="838200" y="1825625"/>
            <a:ext cx="5181600" cy="4351338"/>
          </a:xfrm>
        </p:spPr>
        <p:txBody>
          <a:bodyPr>
            <a:normAutofit fontScale="92500" lnSpcReduction="10000"/>
          </a:bodyPr>
          <a:lstStyle/>
          <a:p>
            <a:r>
              <a:rPr lang="en-US" dirty="0"/>
              <a:t>Our </a:t>
            </a:r>
            <a:r>
              <a:rPr lang="en-US" b="1" dirty="0"/>
              <a:t>knowledge-based agent</a:t>
            </a:r>
            <a:r>
              <a:rPr lang="en-US" dirty="0"/>
              <a:t>, R2D2, explores </a:t>
            </a:r>
            <a:r>
              <a:rPr lang="en-US" b="1" dirty="0"/>
              <a:t>a cave </a:t>
            </a:r>
            <a:r>
              <a:rPr lang="en-US" dirty="0"/>
              <a:t>consisting of </a:t>
            </a:r>
            <a:r>
              <a:rPr lang="en-US" b="1" dirty="0"/>
              <a:t>rooms</a:t>
            </a:r>
            <a:r>
              <a:rPr lang="en-US" dirty="0"/>
              <a:t> connected by passageways.</a:t>
            </a:r>
          </a:p>
          <a:p>
            <a:r>
              <a:rPr lang="en-US" dirty="0"/>
              <a:t>Lurking somewhere in the cave is the </a:t>
            </a:r>
            <a:r>
              <a:rPr lang="en-US" b="1" dirty="0" err="1"/>
              <a:t>Wampa</a:t>
            </a:r>
            <a:r>
              <a:rPr lang="en-US" dirty="0"/>
              <a:t>, a beast that eats any agent that enters its room. </a:t>
            </a:r>
          </a:p>
          <a:p>
            <a:r>
              <a:rPr lang="en-US" dirty="0"/>
              <a:t>Some rooms contain bottomless </a:t>
            </a:r>
            <a:r>
              <a:rPr lang="en-US" b="1" dirty="0"/>
              <a:t>pits</a:t>
            </a:r>
            <a:r>
              <a:rPr lang="en-US" dirty="0"/>
              <a:t> that trap any agent that wanders into the room. </a:t>
            </a:r>
          </a:p>
          <a:p>
            <a:r>
              <a:rPr lang="en-US" dirty="0"/>
              <a:t>In one room is master </a:t>
            </a:r>
            <a:r>
              <a:rPr lang="en-US" b="1" dirty="0"/>
              <a:t>Luke</a:t>
            </a:r>
            <a:r>
              <a:rPr lang="en-US" dirty="0"/>
              <a:t>.</a:t>
            </a:r>
          </a:p>
          <a:p>
            <a:r>
              <a:rPr lang="en-US" dirty="0"/>
              <a:t>The goal is:</a:t>
            </a:r>
          </a:p>
          <a:p>
            <a:pPr marL="342900" indent="-342900">
              <a:buFont typeface="Arial" panose="020B0604020202020204" pitchFamily="34" charset="0"/>
              <a:buChar char="•"/>
            </a:pPr>
            <a:r>
              <a:rPr lang="en-US" dirty="0"/>
              <a:t>collect Luke</a:t>
            </a:r>
          </a:p>
          <a:p>
            <a:pPr marL="342900" indent="-342900">
              <a:buFont typeface="Arial" panose="020B0604020202020204" pitchFamily="34" charset="0"/>
              <a:buChar char="•"/>
            </a:pPr>
            <a:r>
              <a:rPr lang="en-US" dirty="0"/>
              <a:t>exit the world </a:t>
            </a:r>
          </a:p>
          <a:p>
            <a:pPr marL="342900" indent="-342900">
              <a:buFont typeface="Arial" panose="020B0604020202020204" pitchFamily="34" charset="0"/>
              <a:buChar char="•"/>
            </a:pPr>
            <a:r>
              <a:rPr lang="en-US" dirty="0"/>
              <a:t>without being eaten</a:t>
            </a:r>
          </a:p>
        </p:txBody>
      </p:sp>
      <p:pic>
        <p:nvPicPr>
          <p:cNvPr id="1028" name="Picture 4" descr="Wampa Me, Wampa You – My Side Of The Laundry Room">
            <a:extLst>
              <a:ext uri="{FF2B5EF4-FFF2-40B4-BE49-F238E27FC236}">
                <a16:creationId xmlns:a16="http://schemas.microsoft.com/office/drawing/2014/main" id="{25B81BFB-5C18-EA4F-BB74-152568821B9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46316" y="1825625"/>
            <a:ext cx="363336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032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0F46C-83EC-7441-A90C-422A70CFB4C5}"/>
              </a:ext>
            </a:extLst>
          </p:cNvPr>
          <p:cNvSpPr>
            <a:spLocks noGrp="1"/>
          </p:cNvSpPr>
          <p:nvPr>
            <p:ph type="title"/>
          </p:nvPr>
        </p:nvSpPr>
        <p:spPr/>
        <p:txBody>
          <a:bodyPr/>
          <a:lstStyle/>
          <a:p>
            <a:r>
              <a:rPr lang="en-US" dirty="0"/>
              <a:t>Proof by Resolution </a:t>
            </a:r>
          </a:p>
        </p:txBody>
      </p:sp>
      <p:sp>
        <p:nvSpPr>
          <p:cNvPr id="3" name="Content Placeholder 2">
            <a:extLst>
              <a:ext uri="{FF2B5EF4-FFF2-40B4-BE49-F238E27FC236}">
                <a16:creationId xmlns:a16="http://schemas.microsoft.com/office/drawing/2014/main" id="{21EAFAEC-B348-5D47-932D-45476E2DE34F}"/>
              </a:ext>
            </a:extLst>
          </p:cNvPr>
          <p:cNvSpPr>
            <a:spLocks noGrp="1"/>
          </p:cNvSpPr>
          <p:nvPr>
            <p:ph idx="1"/>
          </p:nvPr>
        </p:nvSpPr>
        <p:spPr/>
        <p:txBody>
          <a:bodyPr/>
          <a:lstStyle/>
          <a:p>
            <a:r>
              <a:rPr lang="en-US" dirty="0"/>
              <a:t>But is it </a:t>
            </a:r>
            <a:r>
              <a:rPr lang="en-US" b="1" dirty="0"/>
              <a:t>complete?  </a:t>
            </a:r>
            <a:r>
              <a:rPr lang="en-US" dirty="0"/>
              <a:t>Can this method</a:t>
            </a:r>
            <a:r>
              <a:rPr lang="en-US" b="1" dirty="0"/>
              <a:t> </a:t>
            </a:r>
            <a:r>
              <a:rPr lang="en-US" dirty="0"/>
              <a:t>derive </a:t>
            </a:r>
            <a:r>
              <a:rPr lang="en-US" b="1" dirty="0"/>
              <a:t>all </a:t>
            </a:r>
            <a:r>
              <a:rPr lang="en-US" dirty="0"/>
              <a:t>sentences</a:t>
            </a:r>
            <a:r>
              <a:rPr lang="en-US" b="1" dirty="0"/>
              <a:t> </a:t>
            </a:r>
            <a:r>
              <a:rPr lang="en-US" dirty="0"/>
              <a:t>that are entailed?  If we used iterative deepening search, then we would find any reachable goal.  </a:t>
            </a:r>
          </a:p>
          <a:p>
            <a:r>
              <a:rPr lang="en-US" dirty="0"/>
              <a:t>But what if we were missing an important inference rule?  E.g. what if we forgot to include biconditional elimination? </a:t>
            </a:r>
          </a:p>
          <a:p>
            <a:r>
              <a:rPr lang="en-US" dirty="0"/>
              <a:t>There is a single inference rule, </a:t>
            </a:r>
            <a:r>
              <a:rPr lang="en-US" b="1" dirty="0"/>
              <a:t>resolution</a:t>
            </a:r>
            <a:r>
              <a:rPr lang="en-US" dirty="0"/>
              <a:t>, which yields a complete inference algorithm when coupled with any complete search algorithm.</a:t>
            </a:r>
          </a:p>
          <a:p>
            <a:endParaRPr lang="en-US" dirty="0"/>
          </a:p>
          <a:p>
            <a:endParaRPr lang="en-US" dirty="0"/>
          </a:p>
        </p:txBody>
      </p:sp>
    </p:spTree>
    <p:extLst>
      <p:ext uri="{BB962C8B-B14F-4D97-AF65-F5344CB8AC3E}">
        <p14:creationId xmlns:p14="http://schemas.microsoft.com/office/powerpoint/2010/main" val="1991094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2"/>
          <a:stretch>
            <a:fillRect/>
          </a:stretch>
        </p:blipFill>
        <p:spPr>
          <a:xfrm>
            <a:off x="8333198" y="4217675"/>
            <a:ext cx="655107" cy="1096044"/>
          </a:xfrm>
          <a:prstGeom prst="rect">
            <a:avLst/>
          </a:prstGeom>
        </p:spPr>
      </p:pic>
      <p:sp>
        <p:nvSpPr>
          <p:cNvPr id="23" name="Google Shape;75;g92b3bf485b_0_0">
            <a:extLst>
              <a:ext uri="{FF2B5EF4-FFF2-40B4-BE49-F238E27FC236}">
                <a16:creationId xmlns:a16="http://schemas.microsoft.com/office/drawing/2014/main" id="{6B8773EB-8D40-4B4D-A8B0-44616417E579}"/>
              </a:ext>
            </a:extLst>
          </p:cNvPr>
          <p:cNvSpPr/>
          <p:nvPr/>
        </p:nvSpPr>
        <p:spPr>
          <a:xfrm>
            <a:off x="6871284" y="2720501"/>
            <a:ext cx="4533316" cy="580263"/>
          </a:xfrm>
          <a:prstGeom prst="wedgeRoundRectCallout">
            <a:avLst>
              <a:gd name="adj1" fmla="val -8845"/>
              <a:gd name="adj2" fmla="val 20689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Stench, but no Breeze</a:t>
            </a:r>
            <a:endParaRPr lang="el-GR" sz="2500" b="1" dirty="0">
              <a:ea typeface="Open Sans"/>
              <a:cs typeface="Open Sans"/>
              <a:sym typeface="Open Sans"/>
            </a:endParaRPr>
          </a:p>
        </p:txBody>
      </p:sp>
      <p:sp>
        <p:nvSpPr>
          <p:cNvPr id="26" name="Rectangle 25">
            <a:extLst>
              <a:ext uri="{FF2B5EF4-FFF2-40B4-BE49-F238E27FC236}">
                <a16:creationId xmlns:a16="http://schemas.microsoft.com/office/drawing/2014/main" id="{8DFA5FF0-4C49-B546-9A53-4089A385FF8C}"/>
              </a:ext>
            </a:extLst>
          </p:cNvPr>
          <p:cNvSpPr/>
          <p:nvPr/>
        </p:nvSpPr>
        <p:spPr>
          <a:xfrm>
            <a:off x="417664" y="334423"/>
            <a:ext cx="53735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
        <p:nvSpPr>
          <p:cNvPr id="35" name="Rectangle 34">
            <a:extLst>
              <a:ext uri="{FF2B5EF4-FFF2-40B4-BE49-F238E27FC236}">
                <a16:creationId xmlns:a16="http://schemas.microsoft.com/office/drawing/2014/main" id="{33D92C12-00AC-5445-BC7B-3E26020F8D8D}"/>
              </a:ext>
            </a:extLst>
          </p:cNvPr>
          <p:cNvSpPr/>
          <p:nvPr/>
        </p:nvSpPr>
        <p:spPr>
          <a:xfrm>
            <a:off x="417664" y="3967170"/>
            <a:ext cx="1196161" cy="369332"/>
          </a:xfrm>
          <a:prstGeom prst="rect">
            <a:avLst/>
          </a:prstGeom>
          <a:solidFill>
            <a:schemeClr val="accent5"/>
          </a:solidFill>
        </p:spPr>
        <p:txBody>
          <a:bodyPr wrap="none">
            <a:spAutoFit/>
          </a:bodyPr>
          <a:lstStyle/>
          <a:p>
            <a:r>
              <a:rPr lang="en-US" dirty="0"/>
              <a:t>R13: ¬P</a:t>
            </a:r>
            <a:r>
              <a:rPr lang="en-US" baseline="-25000" dirty="0"/>
              <a:t>2,1</a:t>
            </a:r>
            <a:endParaRPr lang="en-US" dirty="0"/>
          </a:p>
        </p:txBody>
      </p:sp>
      <p:sp>
        <p:nvSpPr>
          <p:cNvPr id="36" name="Google Shape;75;g92b3bf485b_0_0">
            <a:extLst>
              <a:ext uri="{FF2B5EF4-FFF2-40B4-BE49-F238E27FC236}">
                <a16:creationId xmlns:a16="http://schemas.microsoft.com/office/drawing/2014/main" id="{FC97714C-87B8-6D4B-83EE-38028C7D0326}"/>
              </a:ext>
            </a:extLst>
          </p:cNvPr>
          <p:cNvSpPr/>
          <p:nvPr/>
        </p:nvSpPr>
        <p:spPr>
          <a:xfrm>
            <a:off x="2473334" y="3556626"/>
            <a:ext cx="2571939" cy="580263"/>
          </a:xfrm>
          <a:prstGeom prst="wedgeRoundRectCallout">
            <a:avLst>
              <a:gd name="adj1" fmla="val -86204"/>
              <a:gd name="adj2" fmla="val 4711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From Percept</a:t>
            </a:r>
            <a:endParaRPr lang="el-GR" sz="2500" b="1" dirty="0">
              <a:ea typeface="Open Sans"/>
              <a:cs typeface="Open Sans"/>
              <a:sym typeface="Open Sans"/>
            </a:endParaRPr>
          </a:p>
        </p:txBody>
      </p:sp>
      <p:sp>
        <p:nvSpPr>
          <p:cNvPr id="37" name="Rectangle 36">
            <a:extLst>
              <a:ext uri="{FF2B5EF4-FFF2-40B4-BE49-F238E27FC236}">
                <a16:creationId xmlns:a16="http://schemas.microsoft.com/office/drawing/2014/main" id="{61EF1EA6-190A-A341-BB2F-6AE2F35C0E68}"/>
              </a:ext>
            </a:extLst>
          </p:cNvPr>
          <p:cNvSpPr/>
          <p:nvPr/>
        </p:nvSpPr>
        <p:spPr>
          <a:xfrm>
            <a:off x="7790437" y="4103356"/>
            <a:ext cx="915635" cy="369332"/>
          </a:xfrm>
          <a:prstGeom prst="rect">
            <a:avLst/>
          </a:prstGeom>
        </p:spPr>
        <p:txBody>
          <a:bodyPr wrap="none">
            <a:spAutoFit/>
          </a:bodyPr>
          <a:lstStyle/>
          <a:p>
            <a:r>
              <a:rPr lang="en-US" dirty="0">
                <a:solidFill>
                  <a:schemeClr val="bg1"/>
                </a:solidFill>
              </a:rPr>
              <a:t>Stench</a:t>
            </a:r>
          </a:p>
        </p:txBody>
      </p:sp>
      <p:sp>
        <p:nvSpPr>
          <p:cNvPr id="39" name="Rectangle 38">
            <a:extLst>
              <a:ext uri="{FF2B5EF4-FFF2-40B4-BE49-F238E27FC236}">
                <a16:creationId xmlns:a16="http://schemas.microsoft.com/office/drawing/2014/main" id="{1823C36F-798A-044F-ABA3-3E5FC779ACD9}"/>
              </a:ext>
            </a:extLst>
          </p:cNvPr>
          <p:cNvSpPr/>
          <p:nvPr/>
        </p:nvSpPr>
        <p:spPr>
          <a:xfrm>
            <a:off x="418589" y="4443131"/>
            <a:ext cx="3217547" cy="369332"/>
          </a:xfrm>
          <a:prstGeom prst="rect">
            <a:avLst/>
          </a:prstGeom>
          <a:solidFill>
            <a:schemeClr val="accent5"/>
          </a:solidFill>
        </p:spPr>
        <p:txBody>
          <a:bodyPr wrap="none">
            <a:spAutoFit/>
          </a:bodyPr>
          <a:lstStyle/>
          <a:p>
            <a:r>
              <a:rPr lang="en-US" dirty="0"/>
              <a:t>R14: B</a:t>
            </a:r>
            <a:r>
              <a:rPr lang="en-US" baseline="-25000" dirty="0"/>
              <a:t>1,2</a:t>
            </a:r>
            <a:r>
              <a:rPr lang="en-US" dirty="0"/>
              <a:t> ⇔ (P</a:t>
            </a:r>
            <a:r>
              <a:rPr lang="en-US" baseline="-25000" dirty="0"/>
              <a:t>1,1 </a:t>
            </a:r>
            <a:r>
              <a:rPr lang="en-US" dirty="0"/>
              <a:t>⋁ P</a:t>
            </a:r>
            <a:r>
              <a:rPr lang="en-US" baseline="-25000" dirty="0"/>
              <a:t>2,2</a:t>
            </a:r>
            <a:r>
              <a:rPr lang="en-US" dirty="0"/>
              <a:t> ⋁ P</a:t>
            </a:r>
            <a:r>
              <a:rPr lang="en-US" baseline="-25000" dirty="0"/>
              <a:t>1,3</a:t>
            </a:r>
            <a:r>
              <a:rPr lang="en-US" dirty="0"/>
              <a:t> )</a:t>
            </a:r>
          </a:p>
        </p:txBody>
      </p:sp>
      <p:sp>
        <p:nvSpPr>
          <p:cNvPr id="40" name="Google Shape;75;g92b3bf485b_0_0">
            <a:extLst>
              <a:ext uri="{FF2B5EF4-FFF2-40B4-BE49-F238E27FC236}">
                <a16:creationId xmlns:a16="http://schemas.microsoft.com/office/drawing/2014/main" id="{172CFFBD-E026-FE4A-B27D-23FE9C1FBD9D}"/>
              </a:ext>
            </a:extLst>
          </p:cNvPr>
          <p:cNvSpPr/>
          <p:nvPr/>
        </p:nvSpPr>
        <p:spPr>
          <a:xfrm>
            <a:off x="4405836" y="4217674"/>
            <a:ext cx="2571939" cy="786125"/>
          </a:xfrm>
          <a:prstGeom prst="wedgeRoundRectCallout">
            <a:avLst>
              <a:gd name="adj1" fmla="val -82747"/>
              <a:gd name="adj2" fmla="val 805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From </a:t>
            </a:r>
            <a:r>
              <a:rPr lang="en-US" sz="2500" b="1" dirty="0" err="1">
                <a:latin typeface="Open Sans"/>
                <a:ea typeface="Open Sans"/>
                <a:cs typeface="Open Sans"/>
                <a:sym typeface="Open Sans"/>
              </a:rPr>
              <a:t>Wampa</a:t>
            </a:r>
            <a:r>
              <a:rPr lang="en-US" sz="2500" b="1" dirty="0">
                <a:latin typeface="Open Sans"/>
                <a:ea typeface="Open Sans"/>
                <a:cs typeface="Open Sans"/>
                <a:sym typeface="Open Sans"/>
              </a:rPr>
              <a:t> World Rules</a:t>
            </a:r>
            <a:endParaRPr lang="el-GR" sz="2500" b="1" dirty="0">
              <a:ea typeface="Open Sans"/>
              <a:cs typeface="Open Sans"/>
              <a:sym typeface="Open Sans"/>
            </a:endParaRPr>
          </a:p>
        </p:txBody>
      </p:sp>
      <p:sp>
        <p:nvSpPr>
          <p:cNvPr id="41" name="Rectangle 40">
            <a:extLst>
              <a:ext uri="{FF2B5EF4-FFF2-40B4-BE49-F238E27FC236}">
                <a16:creationId xmlns:a16="http://schemas.microsoft.com/office/drawing/2014/main" id="{5440A991-64BF-254E-962D-831FFF0ADB11}"/>
              </a:ext>
            </a:extLst>
          </p:cNvPr>
          <p:cNvSpPr/>
          <p:nvPr/>
        </p:nvSpPr>
        <p:spPr>
          <a:xfrm>
            <a:off x="418589" y="4935879"/>
            <a:ext cx="1196161" cy="369332"/>
          </a:xfrm>
          <a:prstGeom prst="rect">
            <a:avLst/>
          </a:prstGeom>
          <a:solidFill>
            <a:schemeClr val="accent5"/>
          </a:solidFill>
        </p:spPr>
        <p:txBody>
          <a:bodyPr wrap="none">
            <a:spAutoFit/>
          </a:bodyPr>
          <a:lstStyle/>
          <a:p>
            <a:r>
              <a:rPr lang="en-US" dirty="0"/>
              <a:t>R15: ¬P</a:t>
            </a:r>
            <a:r>
              <a:rPr lang="en-US" baseline="-25000" dirty="0"/>
              <a:t>2,2</a:t>
            </a:r>
            <a:endParaRPr lang="en-US" dirty="0"/>
          </a:p>
        </p:txBody>
      </p:sp>
      <p:sp>
        <p:nvSpPr>
          <p:cNvPr id="43" name="Google Shape;75;g92b3bf485b_0_0">
            <a:extLst>
              <a:ext uri="{FF2B5EF4-FFF2-40B4-BE49-F238E27FC236}">
                <a16:creationId xmlns:a16="http://schemas.microsoft.com/office/drawing/2014/main" id="{215F937D-9C8E-914C-8F54-4B9B143A5A3F}"/>
              </a:ext>
            </a:extLst>
          </p:cNvPr>
          <p:cNvSpPr/>
          <p:nvPr/>
        </p:nvSpPr>
        <p:spPr>
          <a:xfrm>
            <a:off x="2689234" y="5118705"/>
            <a:ext cx="5127506" cy="580263"/>
          </a:xfrm>
          <a:prstGeom prst="wedgeRoundRectCallout">
            <a:avLst>
              <a:gd name="adj1" fmla="val -72053"/>
              <a:gd name="adj2" fmla="val -1854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Using same process as before</a:t>
            </a:r>
            <a:endParaRPr lang="el-GR" sz="2500" b="1" dirty="0">
              <a:ea typeface="Open Sans"/>
              <a:cs typeface="Open Sans"/>
              <a:sym typeface="Open Sans"/>
            </a:endParaRPr>
          </a:p>
        </p:txBody>
      </p:sp>
      <p:sp>
        <p:nvSpPr>
          <p:cNvPr id="45" name="Rectangle 44">
            <a:extLst>
              <a:ext uri="{FF2B5EF4-FFF2-40B4-BE49-F238E27FC236}">
                <a16:creationId xmlns:a16="http://schemas.microsoft.com/office/drawing/2014/main" id="{C11EB9D2-8FAF-F247-B0AB-6CB4B2649974}"/>
              </a:ext>
            </a:extLst>
          </p:cNvPr>
          <p:cNvSpPr/>
          <p:nvPr/>
        </p:nvSpPr>
        <p:spPr>
          <a:xfrm>
            <a:off x="421165" y="5305211"/>
            <a:ext cx="1196161" cy="369332"/>
          </a:xfrm>
          <a:prstGeom prst="rect">
            <a:avLst/>
          </a:prstGeom>
          <a:solidFill>
            <a:schemeClr val="accent5"/>
          </a:solidFill>
        </p:spPr>
        <p:txBody>
          <a:bodyPr wrap="none">
            <a:spAutoFit/>
          </a:bodyPr>
          <a:lstStyle/>
          <a:p>
            <a:r>
              <a:rPr lang="en-US" dirty="0"/>
              <a:t>R16: ¬P</a:t>
            </a:r>
            <a:r>
              <a:rPr lang="en-US" baseline="-25000" dirty="0"/>
              <a:t>1,3</a:t>
            </a:r>
            <a:endParaRPr lang="en-US" dirty="0"/>
          </a:p>
        </p:txBody>
      </p:sp>
    </p:spTree>
    <p:extLst>
      <p:ext uri="{BB962C8B-B14F-4D97-AF65-F5344CB8AC3E}">
        <p14:creationId xmlns:p14="http://schemas.microsoft.com/office/powerpoint/2010/main" val="240032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5" grpId="0" animBg="1"/>
      <p:bldP spid="36" grpId="0" animBg="1"/>
      <p:bldP spid="39" grpId="0" animBg="1"/>
      <p:bldP spid="40" grpId="0" animBg="1"/>
      <p:bldP spid="41" grpId="0" animBg="1"/>
      <p:bldP spid="43" grpId="0" animBg="1"/>
      <p:bldP spid="4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2"/>
          <a:stretch>
            <a:fillRect/>
          </a:stretch>
        </p:blipFill>
        <p:spPr>
          <a:xfrm>
            <a:off x="8333198" y="4217675"/>
            <a:ext cx="655107" cy="1096044"/>
          </a:xfrm>
          <a:prstGeom prst="rect">
            <a:avLst/>
          </a:prstGeom>
        </p:spPr>
      </p:pic>
      <p:sp>
        <p:nvSpPr>
          <p:cNvPr id="23" name="Google Shape;75;g92b3bf485b_0_0">
            <a:extLst>
              <a:ext uri="{FF2B5EF4-FFF2-40B4-BE49-F238E27FC236}">
                <a16:creationId xmlns:a16="http://schemas.microsoft.com/office/drawing/2014/main" id="{6B8773EB-8D40-4B4D-A8B0-44616417E579}"/>
              </a:ext>
            </a:extLst>
          </p:cNvPr>
          <p:cNvSpPr/>
          <p:nvPr/>
        </p:nvSpPr>
        <p:spPr>
          <a:xfrm>
            <a:off x="6871284" y="2720501"/>
            <a:ext cx="4533316" cy="580263"/>
          </a:xfrm>
          <a:prstGeom prst="wedgeRoundRectCallout">
            <a:avLst>
              <a:gd name="adj1" fmla="val -8845"/>
              <a:gd name="adj2" fmla="val 20689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Stench, but no Breeze</a:t>
            </a:r>
            <a:endParaRPr lang="el-GR" sz="2500" b="1" dirty="0">
              <a:ea typeface="Open Sans"/>
              <a:cs typeface="Open Sans"/>
              <a:sym typeface="Open Sans"/>
            </a:endParaRPr>
          </a:p>
        </p:txBody>
      </p:sp>
      <p:sp>
        <p:nvSpPr>
          <p:cNvPr id="35" name="Rectangle 34">
            <a:extLst>
              <a:ext uri="{FF2B5EF4-FFF2-40B4-BE49-F238E27FC236}">
                <a16:creationId xmlns:a16="http://schemas.microsoft.com/office/drawing/2014/main" id="{33D92C12-00AC-5445-BC7B-3E26020F8D8D}"/>
              </a:ext>
            </a:extLst>
          </p:cNvPr>
          <p:cNvSpPr/>
          <p:nvPr/>
        </p:nvSpPr>
        <p:spPr>
          <a:xfrm>
            <a:off x="417664" y="3889133"/>
            <a:ext cx="3217547" cy="1477328"/>
          </a:xfrm>
          <a:prstGeom prst="rect">
            <a:avLst/>
          </a:prstGeom>
          <a:solidFill>
            <a:schemeClr val="accent5"/>
          </a:solidFill>
        </p:spPr>
        <p:txBody>
          <a:bodyPr wrap="none">
            <a:spAutoFit/>
          </a:bodyPr>
          <a:lstStyle/>
          <a:p>
            <a:r>
              <a:rPr lang="en-US" dirty="0"/>
              <a:t>R13: ¬B</a:t>
            </a:r>
            <a:r>
              <a:rPr lang="en-US" baseline="-25000" dirty="0"/>
              <a:t>2,1</a:t>
            </a:r>
          </a:p>
          <a:p>
            <a:r>
              <a:rPr lang="en-US" dirty="0"/>
              <a:t>R14: B</a:t>
            </a:r>
            <a:r>
              <a:rPr lang="en-US" baseline="-25000" dirty="0"/>
              <a:t>1,2</a:t>
            </a:r>
            <a:r>
              <a:rPr lang="en-US" dirty="0"/>
              <a:t> ⇔ (P</a:t>
            </a:r>
            <a:r>
              <a:rPr lang="en-US" baseline="-25000" dirty="0"/>
              <a:t>1,1 </a:t>
            </a:r>
            <a:r>
              <a:rPr lang="en-US" dirty="0"/>
              <a:t>⋁ P</a:t>
            </a:r>
            <a:r>
              <a:rPr lang="en-US" baseline="-25000" dirty="0"/>
              <a:t>2,2</a:t>
            </a:r>
            <a:r>
              <a:rPr lang="en-US" dirty="0"/>
              <a:t> ⋁ P</a:t>
            </a:r>
            <a:r>
              <a:rPr lang="en-US" baseline="-25000" dirty="0"/>
              <a:t>1,3</a:t>
            </a:r>
            <a:r>
              <a:rPr lang="en-US" dirty="0"/>
              <a:t> )</a:t>
            </a:r>
          </a:p>
          <a:p>
            <a:r>
              <a:rPr lang="en-US" dirty="0"/>
              <a:t>R15: ¬P</a:t>
            </a:r>
            <a:r>
              <a:rPr lang="en-US" baseline="-25000" dirty="0"/>
              <a:t>2,2</a:t>
            </a:r>
            <a:endParaRPr lang="en-US" dirty="0"/>
          </a:p>
          <a:p>
            <a:r>
              <a:rPr lang="en-US" dirty="0"/>
              <a:t>R16: ¬P</a:t>
            </a:r>
            <a:r>
              <a:rPr lang="en-US" baseline="-25000" dirty="0"/>
              <a:t>1,3</a:t>
            </a:r>
            <a:endParaRPr lang="en-US" dirty="0"/>
          </a:p>
          <a:p>
            <a:r>
              <a:rPr lang="en-US" dirty="0"/>
              <a:t>R17: P</a:t>
            </a:r>
            <a:r>
              <a:rPr lang="en-US" baseline="-25000" dirty="0"/>
              <a:t>1,1 </a:t>
            </a:r>
            <a:r>
              <a:rPr lang="en-US" dirty="0"/>
              <a:t>⋁ P</a:t>
            </a:r>
            <a:r>
              <a:rPr lang="en-US" baseline="-25000" dirty="0"/>
              <a:t>2,2</a:t>
            </a:r>
            <a:r>
              <a:rPr lang="en-US" dirty="0"/>
              <a:t> ⋁ P</a:t>
            </a:r>
            <a:r>
              <a:rPr lang="en-US" baseline="-25000" dirty="0"/>
              <a:t>3,1</a:t>
            </a:r>
            <a:r>
              <a:rPr lang="en-US" dirty="0"/>
              <a:t> </a:t>
            </a:r>
          </a:p>
        </p:txBody>
      </p:sp>
      <p:sp>
        <p:nvSpPr>
          <p:cNvPr id="37" name="Rectangle 36">
            <a:extLst>
              <a:ext uri="{FF2B5EF4-FFF2-40B4-BE49-F238E27FC236}">
                <a16:creationId xmlns:a16="http://schemas.microsoft.com/office/drawing/2014/main" id="{61EF1EA6-190A-A341-BB2F-6AE2F35C0E68}"/>
              </a:ext>
            </a:extLst>
          </p:cNvPr>
          <p:cNvSpPr/>
          <p:nvPr/>
        </p:nvSpPr>
        <p:spPr>
          <a:xfrm>
            <a:off x="7790437" y="4103356"/>
            <a:ext cx="915635" cy="369332"/>
          </a:xfrm>
          <a:prstGeom prst="rect">
            <a:avLst/>
          </a:prstGeom>
        </p:spPr>
        <p:txBody>
          <a:bodyPr wrap="none">
            <a:spAutoFit/>
          </a:bodyPr>
          <a:lstStyle/>
          <a:p>
            <a:r>
              <a:rPr lang="en-US" dirty="0">
                <a:solidFill>
                  <a:schemeClr val="bg1"/>
                </a:solidFill>
              </a:rPr>
              <a:t>Stench</a:t>
            </a:r>
          </a:p>
        </p:txBody>
      </p:sp>
      <p:sp>
        <p:nvSpPr>
          <p:cNvPr id="30" name="Google Shape;75;g92b3bf485b_0_0">
            <a:extLst>
              <a:ext uri="{FF2B5EF4-FFF2-40B4-BE49-F238E27FC236}">
                <a16:creationId xmlns:a16="http://schemas.microsoft.com/office/drawing/2014/main" id="{31834605-304A-8E45-9E76-DA46CA3E53A5}"/>
              </a:ext>
            </a:extLst>
          </p:cNvPr>
          <p:cNvSpPr/>
          <p:nvPr/>
        </p:nvSpPr>
        <p:spPr>
          <a:xfrm>
            <a:off x="4033172" y="4217675"/>
            <a:ext cx="2571939" cy="580263"/>
          </a:xfrm>
          <a:prstGeom prst="wedgeRoundRectCallout">
            <a:avLst>
              <a:gd name="adj1" fmla="val -86204"/>
              <a:gd name="adj2" fmla="val 4711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New Rules</a:t>
            </a:r>
            <a:endParaRPr lang="el-GR" sz="2500" b="1" dirty="0">
              <a:ea typeface="Open Sans"/>
              <a:cs typeface="Open Sans"/>
              <a:sym typeface="Open Sans"/>
            </a:endParaRPr>
          </a:p>
        </p:txBody>
      </p:sp>
      <p:sp>
        <p:nvSpPr>
          <p:cNvPr id="31" name="Rectangle 30">
            <a:extLst>
              <a:ext uri="{FF2B5EF4-FFF2-40B4-BE49-F238E27FC236}">
                <a16:creationId xmlns:a16="http://schemas.microsoft.com/office/drawing/2014/main" id="{08823860-0A79-D949-8B7B-2BCBB4738DFC}"/>
              </a:ext>
            </a:extLst>
          </p:cNvPr>
          <p:cNvSpPr/>
          <p:nvPr/>
        </p:nvSpPr>
        <p:spPr>
          <a:xfrm>
            <a:off x="417664" y="334423"/>
            <a:ext cx="49544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Tree>
    <p:extLst>
      <p:ext uri="{BB962C8B-B14F-4D97-AF65-F5344CB8AC3E}">
        <p14:creationId xmlns:p14="http://schemas.microsoft.com/office/powerpoint/2010/main" val="279362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5" grpId="0" animBg="1"/>
      <p:bldP spid="3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3"/>
          <a:stretch>
            <a:fillRect/>
          </a:stretch>
        </p:blipFill>
        <p:spPr>
          <a:xfrm>
            <a:off x="8333198" y="4217675"/>
            <a:ext cx="655107" cy="1096044"/>
          </a:xfrm>
          <a:prstGeom prst="rect">
            <a:avLst/>
          </a:prstGeom>
        </p:spPr>
      </p:pic>
      <p:sp>
        <p:nvSpPr>
          <p:cNvPr id="26" name="Rectangle 25">
            <a:extLst>
              <a:ext uri="{FF2B5EF4-FFF2-40B4-BE49-F238E27FC236}">
                <a16:creationId xmlns:a16="http://schemas.microsoft.com/office/drawing/2014/main" id="{8DFA5FF0-4C49-B546-9A53-4089A385FF8C}"/>
              </a:ext>
            </a:extLst>
          </p:cNvPr>
          <p:cNvSpPr/>
          <p:nvPr/>
        </p:nvSpPr>
        <p:spPr>
          <a:xfrm>
            <a:off x="417664" y="334423"/>
            <a:ext cx="49544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
        <p:nvSpPr>
          <p:cNvPr id="35" name="Rectangle 34">
            <a:extLst>
              <a:ext uri="{FF2B5EF4-FFF2-40B4-BE49-F238E27FC236}">
                <a16:creationId xmlns:a16="http://schemas.microsoft.com/office/drawing/2014/main" id="{33D92C12-00AC-5445-BC7B-3E26020F8D8D}"/>
              </a:ext>
            </a:extLst>
          </p:cNvPr>
          <p:cNvSpPr/>
          <p:nvPr/>
        </p:nvSpPr>
        <p:spPr>
          <a:xfrm>
            <a:off x="417664" y="3889133"/>
            <a:ext cx="3217547" cy="1477328"/>
          </a:xfrm>
          <a:prstGeom prst="rect">
            <a:avLst/>
          </a:prstGeom>
          <a:solidFill>
            <a:schemeClr val="accent5"/>
          </a:solidFill>
        </p:spPr>
        <p:txBody>
          <a:bodyPr wrap="none">
            <a:spAutoFit/>
          </a:bodyPr>
          <a:lstStyle/>
          <a:p>
            <a:r>
              <a:rPr lang="en-US" dirty="0"/>
              <a:t>R13: ¬B</a:t>
            </a:r>
            <a:r>
              <a:rPr lang="en-US" baseline="-25000" dirty="0"/>
              <a:t>2,1</a:t>
            </a:r>
          </a:p>
          <a:p>
            <a:r>
              <a:rPr lang="en-US" dirty="0"/>
              <a:t>R14: B</a:t>
            </a:r>
            <a:r>
              <a:rPr lang="en-US" baseline="-25000" dirty="0"/>
              <a:t>1,2</a:t>
            </a:r>
            <a:r>
              <a:rPr lang="en-US" dirty="0"/>
              <a:t> ⇔ (P</a:t>
            </a:r>
            <a:r>
              <a:rPr lang="en-US" baseline="-25000" dirty="0"/>
              <a:t>1,1 </a:t>
            </a:r>
            <a:r>
              <a:rPr lang="en-US" dirty="0"/>
              <a:t>⋁ P</a:t>
            </a:r>
            <a:r>
              <a:rPr lang="en-US" baseline="-25000" dirty="0"/>
              <a:t>2,2</a:t>
            </a:r>
            <a:r>
              <a:rPr lang="en-US" dirty="0"/>
              <a:t> ⋁ P</a:t>
            </a:r>
            <a:r>
              <a:rPr lang="en-US" baseline="-25000" dirty="0"/>
              <a:t>1,3</a:t>
            </a:r>
            <a:r>
              <a:rPr lang="en-US" dirty="0"/>
              <a:t> )</a:t>
            </a:r>
          </a:p>
          <a:p>
            <a:r>
              <a:rPr lang="en-US" dirty="0"/>
              <a:t>R15: ¬P</a:t>
            </a:r>
            <a:r>
              <a:rPr lang="en-US" baseline="-25000" dirty="0"/>
              <a:t>2,2</a:t>
            </a:r>
            <a:endParaRPr lang="en-US" dirty="0"/>
          </a:p>
          <a:p>
            <a:r>
              <a:rPr lang="en-US" dirty="0"/>
              <a:t>R16: ¬P</a:t>
            </a:r>
            <a:r>
              <a:rPr lang="en-US" baseline="-25000" dirty="0"/>
              <a:t>1,3</a:t>
            </a:r>
            <a:endParaRPr lang="en-US" dirty="0"/>
          </a:p>
          <a:p>
            <a:r>
              <a:rPr lang="en-US" dirty="0"/>
              <a:t>R17: P</a:t>
            </a:r>
            <a:r>
              <a:rPr lang="en-US" baseline="-25000" dirty="0"/>
              <a:t>1,1 </a:t>
            </a:r>
            <a:r>
              <a:rPr lang="en-US" dirty="0"/>
              <a:t>⋁ P</a:t>
            </a:r>
            <a:r>
              <a:rPr lang="en-US" baseline="-25000" dirty="0"/>
              <a:t>2,2</a:t>
            </a:r>
            <a:r>
              <a:rPr lang="en-US" dirty="0"/>
              <a:t> ⋁ P</a:t>
            </a:r>
            <a:r>
              <a:rPr lang="en-US" baseline="-25000" dirty="0"/>
              <a:t>3,1</a:t>
            </a:r>
            <a:r>
              <a:rPr lang="en-US" dirty="0"/>
              <a:t> </a:t>
            </a:r>
          </a:p>
        </p:txBody>
      </p:sp>
      <p:sp>
        <p:nvSpPr>
          <p:cNvPr id="37" name="Rectangle 36">
            <a:extLst>
              <a:ext uri="{FF2B5EF4-FFF2-40B4-BE49-F238E27FC236}">
                <a16:creationId xmlns:a16="http://schemas.microsoft.com/office/drawing/2014/main" id="{61EF1EA6-190A-A341-BB2F-6AE2F35C0E68}"/>
              </a:ext>
            </a:extLst>
          </p:cNvPr>
          <p:cNvSpPr/>
          <p:nvPr/>
        </p:nvSpPr>
        <p:spPr>
          <a:xfrm>
            <a:off x="7790437" y="4103356"/>
            <a:ext cx="915635" cy="369332"/>
          </a:xfrm>
          <a:prstGeom prst="rect">
            <a:avLst/>
          </a:prstGeom>
        </p:spPr>
        <p:txBody>
          <a:bodyPr wrap="none">
            <a:spAutoFit/>
          </a:bodyPr>
          <a:lstStyle/>
          <a:p>
            <a:r>
              <a:rPr lang="en-US" dirty="0">
                <a:solidFill>
                  <a:schemeClr val="bg1"/>
                </a:solidFill>
              </a:rPr>
              <a:t>Stench</a:t>
            </a:r>
          </a:p>
        </p:txBody>
      </p:sp>
      <p:sp>
        <p:nvSpPr>
          <p:cNvPr id="25" name="Rectangle 24">
            <a:extLst>
              <a:ext uri="{FF2B5EF4-FFF2-40B4-BE49-F238E27FC236}">
                <a16:creationId xmlns:a16="http://schemas.microsoft.com/office/drawing/2014/main" id="{E4F820BB-8A55-0440-B741-5401015DE9A9}"/>
              </a:ext>
            </a:extLst>
          </p:cNvPr>
          <p:cNvSpPr/>
          <p:nvPr/>
        </p:nvSpPr>
        <p:spPr>
          <a:xfrm>
            <a:off x="5774839" y="1140469"/>
            <a:ext cx="5886548" cy="1323439"/>
          </a:xfrm>
          <a:prstGeom prst="rect">
            <a:avLst/>
          </a:prstGeom>
        </p:spPr>
        <p:txBody>
          <a:bodyPr wrap="none">
            <a:spAutoFit/>
          </a:bodyPr>
          <a:lstStyle/>
          <a:p>
            <a:pPr algn="ctr"/>
            <a:r>
              <a:rPr lang="el-GR" sz="4000" dirty="0"/>
              <a:t>(</a:t>
            </a:r>
            <a:r>
              <a:rPr lang="en-US" sz="4000" dirty="0"/>
              <a:t>P</a:t>
            </a:r>
            <a:r>
              <a:rPr lang="en-US" sz="4000" baseline="-25000" dirty="0"/>
              <a:t>1,1 </a:t>
            </a:r>
            <a:r>
              <a:rPr lang="en-US" sz="4000" dirty="0"/>
              <a:t>⋁ </a:t>
            </a:r>
            <a:r>
              <a:rPr lang="en-US" sz="4000" b="1" dirty="0"/>
              <a:t>P</a:t>
            </a:r>
            <a:r>
              <a:rPr lang="en-US" sz="4000" b="1" baseline="-25000" dirty="0"/>
              <a:t>2,2</a:t>
            </a:r>
            <a:r>
              <a:rPr lang="en-US" sz="4000" b="1" dirty="0"/>
              <a:t> </a:t>
            </a:r>
            <a:r>
              <a:rPr lang="en-US" sz="4000" dirty="0"/>
              <a:t>⋁ P</a:t>
            </a:r>
            <a:r>
              <a:rPr lang="en-US" sz="4000" baseline="-25000" dirty="0"/>
              <a:t>3,1</a:t>
            </a:r>
            <a:r>
              <a:rPr lang="el-GR" sz="4000" dirty="0"/>
              <a:t>)</a:t>
            </a:r>
            <a:r>
              <a:rPr lang="en-US" sz="4000" dirty="0"/>
              <a:t> ⋀ </a:t>
            </a:r>
            <a:r>
              <a:rPr lang="en-US" sz="4000" b="1" dirty="0"/>
              <a:t>¬P</a:t>
            </a:r>
            <a:r>
              <a:rPr lang="en-US" sz="4000" b="1" baseline="-25000" dirty="0"/>
              <a:t>2,2</a:t>
            </a:r>
            <a:r>
              <a:rPr lang="en-US" sz="4000" b="1" dirty="0"/>
              <a:t> </a:t>
            </a:r>
            <a:endParaRPr lang="el-GR" sz="4000" b="1" dirty="0"/>
          </a:p>
          <a:p>
            <a:pPr algn="ctr"/>
            <a:r>
              <a:rPr lang="el-GR" sz="4000" dirty="0"/>
              <a:t>(</a:t>
            </a:r>
            <a:r>
              <a:rPr lang="en-US" sz="4000" dirty="0"/>
              <a:t>P</a:t>
            </a:r>
            <a:r>
              <a:rPr lang="en-US" sz="4000" baseline="-25000" dirty="0"/>
              <a:t>1,1 </a:t>
            </a:r>
            <a:r>
              <a:rPr lang="en-US" sz="4000" dirty="0"/>
              <a:t>⋁ P</a:t>
            </a:r>
            <a:r>
              <a:rPr lang="en-US" sz="4000" baseline="-25000" dirty="0"/>
              <a:t>3,1</a:t>
            </a:r>
            <a:r>
              <a:rPr lang="el-GR" sz="4000" dirty="0"/>
              <a:t>)</a:t>
            </a:r>
          </a:p>
        </p:txBody>
      </p:sp>
      <p:sp>
        <p:nvSpPr>
          <p:cNvPr id="27" name="Rectangle 26">
            <a:extLst>
              <a:ext uri="{FF2B5EF4-FFF2-40B4-BE49-F238E27FC236}">
                <a16:creationId xmlns:a16="http://schemas.microsoft.com/office/drawing/2014/main" id="{97E2C91C-7A68-2E4A-98A1-45A4EDF50A1A}"/>
              </a:ext>
            </a:extLst>
          </p:cNvPr>
          <p:cNvSpPr/>
          <p:nvPr/>
        </p:nvSpPr>
        <p:spPr>
          <a:xfrm>
            <a:off x="5923919" y="580101"/>
            <a:ext cx="5708614" cy="369332"/>
          </a:xfrm>
          <a:prstGeom prst="rect">
            <a:avLst/>
          </a:prstGeom>
        </p:spPr>
        <p:txBody>
          <a:bodyPr wrap="none">
            <a:spAutoFit/>
          </a:bodyPr>
          <a:lstStyle/>
          <a:p>
            <a:r>
              <a:rPr lang="en-US" dirty="0"/>
              <a:t>First application of </a:t>
            </a:r>
            <a:r>
              <a:rPr lang="en-US" b="1" dirty="0"/>
              <a:t>Resolution </a:t>
            </a:r>
            <a:r>
              <a:rPr lang="en-US" dirty="0"/>
              <a:t> using R17 and R15</a:t>
            </a:r>
            <a:r>
              <a:rPr lang="en-US" b="1" dirty="0"/>
              <a:t>:</a:t>
            </a:r>
            <a:endParaRPr lang="en-US" dirty="0"/>
          </a:p>
        </p:txBody>
      </p:sp>
      <p:cxnSp>
        <p:nvCxnSpPr>
          <p:cNvPr id="3" name="Straight Connector 2">
            <a:extLst>
              <a:ext uri="{FF2B5EF4-FFF2-40B4-BE49-F238E27FC236}">
                <a16:creationId xmlns:a16="http://schemas.microsoft.com/office/drawing/2014/main" id="{5EC0034C-D197-9044-B599-AB7F887FD0F5}"/>
              </a:ext>
            </a:extLst>
          </p:cNvPr>
          <p:cNvCxnSpPr>
            <a:cxnSpLocks/>
            <a:stCxn id="25" idx="1"/>
            <a:endCxn id="25" idx="3"/>
          </p:cNvCxnSpPr>
          <p:nvPr/>
        </p:nvCxnSpPr>
        <p:spPr>
          <a:xfrm>
            <a:off x="5774839" y="1802189"/>
            <a:ext cx="588654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48030A9-7F6E-AF4D-A1F8-2C0248013896}"/>
              </a:ext>
            </a:extLst>
          </p:cNvPr>
          <p:cNvSpPr/>
          <p:nvPr/>
        </p:nvSpPr>
        <p:spPr>
          <a:xfrm>
            <a:off x="417664" y="5515924"/>
            <a:ext cx="1810111" cy="369332"/>
          </a:xfrm>
          <a:prstGeom prst="rect">
            <a:avLst/>
          </a:prstGeom>
          <a:solidFill>
            <a:schemeClr val="accent5"/>
          </a:solidFill>
        </p:spPr>
        <p:txBody>
          <a:bodyPr wrap="none">
            <a:spAutoFit/>
          </a:bodyPr>
          <a:lstStyle/>
          <a:p>
            <a:r>
              <a:rPr lang="en-US" dirty="0"/>
              <a:t>R18: </a:t>
            </a:r>
            <a:r>
              <a:rPr lang="el-GR" dirty="0"/>
              <a:t>(</a:t>
            </a:r>
            <a:r>
              <a:rPr lang="en-US" dirty="0"/>
              <a:t>P</a:t>
            </a:r>
            <a:r>
              <a:rPr lang="en-US" baseline="-25000" dirty="0"/>
              <a:t>1,1 </a:t>
            </a:r>
            <a:r>
              <a:rPr lang="en-US" dirty="0"/>
              <a:t>⋁ P</a:t>
            </a:r>
            <a:r>
              <a:rPr lang="en-US" baseline="-25000" dirty="0"/>
              <a:t>3,1</a:t>
            </a:r>
            <a:r>
              <a:rPr lang="el-GR" dirty="0"/>
              <a:t>)</a:t>
            </a:r>
            <a:endParaRPr lang="en-US" dirty="0"/>
          </a:p>
        </p:txBody>
      </p:sp>
    </p:spTree>
    <p:extLst>
      <p:ext uri="{BB962C8B-B14F-4D97-AF65-F5344CB8AC3E}">
        <p14:creationId xmlns:p14="http://schemas.microsoft.com/office/powerpoint/2010/main" val="37630166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3"/>
          <a:stretch>
            <a:fillRect/>
          </a:stretch>
        </p:blipFill>
        <p:spPr>
          <a:xfrm>
            <a:off x="8333198" y="4217675"/>
            <a:ext cx="655107" cy="1096044"/>
          </a:xfrm>
          <a:prstGeom prst="rect">
            <a:avLst/>
          </a:prstGeom>
        </p:spPr>
      </p:pic>
      <p:sp>
        <p:nvSpPr>
          <p:cNvPr id="26" name="Rectangle 25">
            <a:extLst>
              <a:ext uri="{FF2B5EF4-FFF2-40B4-BE49-F238E27FC236}">
                <a16:creationId xmlns:a16="http://schemas.microsoft.com/office/drawing/2014/main" id="{8DFA5FF0-4C49-B546-9A53-4089A385FF8C}"/>
              </a:ext>
            </a:extLst>
          </p:cNvPr>
          <p:cNvSpPr/>
          <p:nvPr/>
        </p:nvSpPr>
        <p:spPr>
          <a:xfrm>
            <a:off x="417664" y="334423"/>
            <a:ext cx="49544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a:t>
            </a:r>
            <a:r>
              <a:rPr lang="en-US"/>
              <a:t>: ((P</a:t>
            </a:r>
            <a:r>
              <a:rPr lang="en-US" baseline="-25000"/>
              <a:t>1,2 </a:t>
            </a:r>
            <a:r>
              <a:rPr lang="en-US"/>
              <a:t>⋁ P</a:t>
            </a:r>
            <a:r>
              <a:rPr lang="en-US" baseline="-25000"/>
              <a:t>2,1</a:t>
            </a:r>
            <a:r>
              <a:rPr lang="en-US"/>
              <a:t> ) ⟹ B</a:t>
            </a:r>
            <a:r>
              <a:rPr lang="en-US" baseline="-25000"/>
              <a:t>1,1</a:t>
            </a:r>
            <a:r>
              <a:rPr lang="en-US"/>
              <a:t>) </a:t>
            </a:r>
            <a:endParaRPr lang="en-US" dirty="0"/>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
        <p:nvSpPr>
          <p:cNvPr id="35" name="Rectangle 34">
            <a:extLst>
              <a:ext uri="{FF2B5EF4-FFF2-40B4-BE49-F238E27FC236}">
                <a16:creationId xmlns:a16="http://schemas.microsoft.com/office/drawing/2014/main" id="{33D92C12-00AC-5445-BC7B-3E26020F8D8D}"/>
              </a:ext>
            </a:extLst>
          </p:cNvPr>
          <p:cNvSpPr/>
          <p:nvPr/>
        </p:nvSpPr>
        <p:spPr>
          <a:xfrm>
            <a:off x="417664" y="3889133"/>
            <a:ext cx="3217547" cy="1477328"/>
          </a:xfrm>
          <a:prstGeom prst="rect">
            <a:avLst/>
          </a:prstGeom>
          <a:solidFill>
            <a:schemeClr val="accent5"/>
          </a:solidFill>
        </p:spPr>
        <p:txBody>
          <a:bodyPr wrap="none">
            <a:spAutoFit/>
          </a:bodyPr>
          <a:lstStyle/>
          <a:p>
            <a:r>
              <a:rPr lang="en-US" dirty="0"/>
              <a:t>R13: ¬B</a:t>
            </a:r>
            <a:r>
              <a:rPr lang="en-US" baseline="-25000" dirty="0"/>
              <a:t>2,1</a:t>
            </a:r>
          </a:p>
          <a:p>
            <a:r>
              <a:rPr lang="en-US" dirty="0"/>
              <a:t>R14: B</a:t>
            </a:r>
            <a:r>
              <a:rPr lang="en-US" baseline="-25000" dirty="0"/>
              <a:t>1,2</a:t>
            </a:r>
            <a:r>
              <a:rPr lang="en-US" dirty="0"/>
              <a:t> ⇔ (P</a:t>
            </a:r>
            <a:r>
              <a:rPr lang="en-US" baseline="-25000" dirty="0"/>
              <a:t>1,1 </a:t>
            </a:r>
            <a:r>
              <a:rPr lang="en-US" dirty="0"/>
              <a:t>⋁ P</a:t>
            </a:r>
            <a:r>
              <a:rPr lang="en-US" baseline="-25000" dirty="0"/>
              <a:t>2,2</a:t>
            </a:r>
            <a:r>
              <a:rPr lang="en-US" dirty="0"/>
              <a:t> ⋁ P</a:t>
            </a:r>
            <a:r>
              <a:rPr lang="en-US" baseline="-25000" dirty="0"/>
              <a:t>1,3</a:t>
            </a:r>
            <a:r>
              <a:rPr lang="en-US" dirty="0"/>
              <a:t> )</a:t>
            </a:r>
          </a:p>
          <a:p>
            <a:r>
              <a:rPr lang="en-US" dirty="0"/>
              <a:t>R15: ¬P</a:t>
            </a:r>
            <a:r>
              <a:rPr lang="en-US" baseline="-25000" dirty="0"/>
              <a:t>2,2</a:t>
            </a:r>
            <a:endParaRPr lang="en-US" dirty="0"/>
          </a:p>
          <a:p>
            <a:r>
              <a:rPr lang="en-US" dirty="0"/>
              <a:t>R16: ¬P</a:t>
            </a:r>
            <a:r>
              <a:rPr lang="en-US" baseline="-25000" dirty="0"/>
              <a:t>1,3</a:t>
            </a:r>
            <a:endParaRPr lang="en-US" dirty="0"/>
          </a:p>
          <a:p>
            <a:r>
              <a:rPr lang="en-US" dirty="0"/>
              <a:t>R17: P</a:t>
            </a:r>
            <a:r>
              <a:rPr lang="en-US" baseline="-25000" dirty="0"/>
              <a:t>1,1 </a:t>
            </a:r>
            <a:r>
              <a:rPr lang="en-US" dirty="0"/>
              <a:t>⋁ P</a:t>
            </a:r>
            <a:r>
              <a:rPr lang="en-US" baseline="-25000" dirty="0"/>
              <a:t>2,2</a:t>
            </a:r>
            <a:r>
              <a:rPr lang="en-US" dirty="0"/>
              <a:t> ⋁ P</a:t>
            </a:r>
            <a:r>
              <a:rPr lang="en-US" baseline="-25000" dirty="0"/>
              <a:t>3,1</a:t>
            </a:r>
            <a:r>
              <a:rPr lang="en-US" dirty="0"/>
              <a:t> </a:t>
            </a:r>
          </a:p>
        </p:txBody>
      </p:sp>
      <p:sp>
        <p:nvSpPr>
          <p:cNvPr id="37" name="Rectangle 36">
            <a:extLst>
              <a:ext uri="{FF2B5EF4-FFF2-40B4-BE49-F238E27FC236}">
                <a16:creationId xmlns:a16="http://schemas.microsoft.com/office/drawing/2014/main" id="{61EF1EA6-190A-A341-BB2F-6AE2F35C0E68}"/>
              </a:ext>
            </a:extLst>
          </p:cNvPr>
          <p:cNvSpPr/>
          <p:nvPr/>
        </p:nvSpPr>
        <p:spPr>
          <a:xfrm>
            <a:off x="7790437" y="4103356"/>
            <a:ext cx="915635" cy="369332"/>
          </a:xfrm>
          <a:prstGeom prst="rect">
            <a:avLst/>
          </a:prstGeom>
        </p:spPr>
        <p:txBody>
          <a:bodyPr wrap="none">
            <a:spAutoFit/>
          </a:bodyPr>
          <a:lstStyle/>
          <a:p>
            <a:r>
              <a:rPr lang="en-US" dirty="0">
                <a:solidFill>
                  <a:schemeClr val="bg1"/>
                </a:solidFill>
              </a:rPr>
              <a:t>Stench</a:t>
            </a:r>
          </a:p>
        </p:txBody>
      </p:sp>
      <p:sp>
        <p:nvSpPr>
          <p:cNvPr id="25" name="Rectangle 24">
            <a:extLst>
              <a:ext uri="{FF2B5EF4-FFF2-40B4-BE49-F238E27FC236}">
                <a16:creationId xmlns:a16="http://schemas.microsoft.com/office/drawing/2014/main" id="{E4F820BB-8A55-0440-B741-5401015DE9A9}"/>
              </a:ext>
            </a:extLst>
          </p:cNvPr>
          <p:cNvSpPr/>
          <p:nvPr/>
        </p:nvSpPr>
        <p:spPr>
          <a:xfrm>
            <a:off x="6470543" y="1140469"/>
            <a:ext cx="4495141" cy="1323439"/>
          </a:xfrm>
          <a:prstGeom prst="rect">
            <a:avLst/>
          </a:prstGeom>
        </p:spPr>
        <p:txBody>
          <a:bodyPr wrap="none">
            <a:spAutoFit/>
          </a:bodyPr>
          <a:lstStyle/>
          <a:p>
            <a:pPr algn="ctr"/>
            <a:r>
              <a:rPr lang="el-GR" sz="4000" dirty="0"/>
              <a:t>(</a:t>
            </a:r>
            <a:r>
              <a:rPr lang="en-US" sz="4000" b="1" dirty="0"/>
              <a:t>P</a:t>
            </a:r>
            <a:r>
              <a:rPr lang="en-US" sz="4000" b="1" baseline="-25000" dirty="0"/>
              <a:t>1,1 </a:t>
            </a:r>
            <a:r>
              <a:rPr lang="en-US" sz="4000" dirty="0"/>
              <a:t>⋁ P</a:t>
            </a:r>
            <a:r>
              <a:rPr lang="en-US" sz="4000" baseline="-25000" dirty="0"/>
              <a:t>3,1</a:t>
            </a:r>
            <a:r>
              <a:rPr lang="el-GR" sz="4000" dirty="0"/>
              <a:t>)</a:t>
            </a:r>
            <a:r>
              <a:rPr lang="en-US" sz="4000" dirty="0"/>
              <a:t> ⋀ </a:t>
            </a:r>
            <a:r>
              <a:rPr lang="en-US" sz="4000" b="1" dirty="0"/>
              <a:t>¬P</a:t>
            </a:r>
            <a:r>
              <a:rPr lang="en-US" sz="4000" b="1" baseline="-25000" dirty="0"/>
              <a:t>1,1</a:t>
            </a:r>
            <a:r>
              <a:rPr lang="en-US" sz="4000" b="1" dirty="0"/>
              <a:t> </a:t>
            </a:r>
            <a:endParaRPr lang="el-GR" sz="4000" b="1" dirty="0"/>
          </a:p>
          <a:p>
            <a:pPr algn="ctr"/>
            <a:r>
              <a:rPr lang="en-US" sz="4000" dirty="0"/>
              <a:t>P</a:t>
            </a:r>
            <a:r>
              <a:rPr lang="en-US" sz="4000" baseline="-25000" dirty="0"/>
              <a:t>3,1</a:t>
            </a:r>
            <a:endParaRPr lang="el-GR" sz="4000" dirty="0"/>
          </a:p>
        </p:txBody>
      </p:sp>
      <p:sp>
        <p:nvSpPr>
          <p:cNvPr id="27" name="Rectangle 26">
            <a:extLst>
              <a:ext uri="{FF2B5EF4-FFF2-40B4-BE49-F238E27FC236}">
                <a16:creationId xmlns:a16="http://schemas.microsoft.com/office/drawing/2014/main" id="{97E2C91C-7A68-2E4A-98A1-45A4EDF50A1A}"/>
              </a:ext>
            </a:extLst>
          </p:cNvPr>
          <p:cNvSpPr/>
          <p:nvPr/>
        </p:nvSpPr>
        <p:spPr>
          <a:xfrm>
            <a:off x="5923919" y="580101"/>
            <a:ext cx="5708614" cy="369332"/>
          </a:xfrm>
          <a:prstGeom prst="rect">
            <a:avLst/>
          </a:prstGeom>
        </p:spPr>
        <p:txBody>
          <a:bodyPr wrap="none">
            <a:spAutoFit/>
          </a:bodyPr>
          <a:lstStyle/>
          <a:p>
            <a:r>
              <a:rPr lang="en-US" dirty="0"/>
              <a:t>First application of </a:t>
            </a:r>
            <a:r>
              <a:rPr lang="en-US" b="1" dirty="0"/>
              <a:t>Resolution </a:t>
            </a:r>
            <a:r>
              <a:rPr lang="en-US" dirty="0"/>
              <a:t> using R18 and R1</a:t>
            </a:r>
            <a:r>
              <a:rPr lang="en-US" b="1" dirty="0"/>
              <a:t>:</a:t>
            </a:r>
            <a:endParaRPr lang="en-US" dirty="0"/>
          </a:p>
        </p:txBody>
      </p:sp>
      <p:cxnSp>
        <p:nvCxnSpPr>
          <p:cNvPr id="3" name="Straight Connector 2">
            <a:extLst>
              <a:ext uri="{FF2B5EF4-FFF2-40B4-BE49-F238E27FC236}">
                <a16:creationId xmlns:a16="http://schemas.microsoft.com/office/drawing/2014/main" id="{5EC0034C-D197-9044-B599-AB7F887FD0F5}"/>
              </a:ext>
            </a:extLst>
          </p:cNvPr>
          <p:cNvCxnSpPr>
            <a:cxnSpLocks/>
            <a:stCxn id="25" idx="1"/>
            <a:endCxn id="25" idx="3"/>
          </p:cNvCxnSpPr>
          <p:nvPr/>
        </p:nvCxnSpPr>
        <p:spPr>
          <a:xfrm>
            <a:off x="6470543" y="1802189"/>
            <a:ext cx="449514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48030A9-7F6E-AF4D-A1F8-2C0248013896}"/>
              </a:ext>
            </a:extLst>
          </p:cNvPr>
          <p:cNvSpPr/>
          <p:nvPr/>
        </p:nvSpPr>
        <p:spPr>
          <a:xfrm>
            <a:off x="417664" y="5515924"/>
            <a:ext cx="1810111" cy="369332"/>
          </a:xfrm>
          <a:prstGeom prst="rect">
            <a:avLst/>
          </a:prstGeom>
          <a:solidFill>
            <a:schemeClr val="accent5"/>
          </a:solidFill>
        </p:spPr>
        <p:txBody>
          <a:bodyPr wrap="none">
            <a:spAutoFit/>
          </a:bodyPr>
          <a:lstStyle/>
          <a:p>
            <a:r>
              <a:rPr lang="en-US" dirty="0"/>
              <a:t>R18: </a:t>
            </a:r>
            <a:r>
              <a:rPr lang="el-GR" dirty="0"/>
              <a:t>(</a:t>
            </a:r>
            <a:r>
              <a:rPr lang="en-US" dirty="0"/>
              <a:t>P</a:t>
            </a:r>
            <a:r>
              <a:rPr lang="en-US" baseline="-25000" dirty="0"/>
              <a:t>1,1 </a:t>
            </a:r>
            <a:r>
              <a:rPr lang="en-US" dirty="0"/>
              <a:t>⋁ P</a:t>
            </a:r>
            <a:r>
              <a:rPr lang="en-US" baseline="-25000" dirty="0"/>
              <a:t>3,1</a:t>
            </a:r>
            <a:r>
              <a:rPr lang="el-GR" dirty="0"/>
              <a:t>)</a:t>
            </a:r>
            <a:endParaRPr lang="en-US" dirty="0"/>
          </a:p>
        </p:txBody>
      </p:sp>
      <p:sp>
        <p:nvSpPr>
          <p:cNvPr id="28" name="Rectangle 27">
            <a:extLst>
              <a:ext uri="{FF2B5EF4-FFF2-40B4-BE49-F238E27FC236}">
                <a16:creationId xmlns:a16="http://schemas.microsoft.com/office/drawing/2014/main" id="{A17C17B2-5DCF-0846-9B36-B346C4389C4B}"/>
              </a:ext>
            </a:extLst>
          </p:cNvPr>
          <p:cNvSpPr/>
          <p:nvPr/>
        </p:nvSpPr>
        <p:spPr>
          <a:xfrm>
            <a:off x="417664" y="5966778"/>
            <a:ext cx="1104790" cy="369332"/>
          </a:xfrm>
          <a:prstGeom prst="rect">
            <a:avLst/>
          </a:prstGeom>
          <a:solidFill>
            <a:schemeClr val="accent5"/>
          </a:solidFill>
        </p:spPr>
        <p:txBody>
          <a:bodyPr wrap="none">
            <a:spAutoFit/>
          </a:bodyPr>
          <a:lstStyle/>
          <a:p>
            <a:r>
              <a:rPr lang="en-US" dirty="0"/>
              <a:t>R19: P</a:t>
            </a:r>
            <a:r>
              <a:rPr lang="en-US" baseline="-25000" dirty="0"/>
              <a:t>3,1</a:t>
            </a:r>
            <a:endParaRPr lang="en-US" dirty="0"/>
          </a:p>
        </p:txBody>
      </p:sp>
      <p:sp>
        <p:nvSpPr>
          <p:cNvPr id="29" name="Google Shape;75;g92b3bf485b_0_0">
            <a:extLst>
              <a:ext uri="{FF2B5EF4-FFF2-40B4-BE49-F238E27FC236}">
                <a16:creationId xmlns:a16="http://schemas.microsoft.com/office/drawing/2014/main" id="{76F10538-50C5-9F44-9264-F5D559024227}"/>
              </a:ext>
            </a:extLst>
          </p:cNvPr>
          <p:cNvSpPr/>
          <p:nvPr/>
        </p:nvSpPr>
        <p:spPr>
          <a:xfrm>
            <a:off x="9320076" y="3786491"/>
            <a:ext cx="2487333" cy="726585"/>
          </a:xfrm>
          <a:prstGeom prst="wedgeRoundRectCallout">
            <a:avLst>
              <a:gd name="adj1" fmla="val 17810"/>
              <a:gd name="adj2" fmla="val 217308"/>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Yes, there is a Pit in [3,1].</a:t>
            </a:r>
          </a:p>
        </p:txBody>
      </p:sp>
      <p:sp>
        <p:nvSpPr>
          <p:cNvPr id="30" name="Google Shape;75;g92b3bf485b_0_0">
            <a:extLst>
              <a:ext uri="{FF2B5EF4-FFF2-40B4-BE49-F238E27FC236}">
                <a16:creationId xmlns:a16="http://schemas.microsoft.com/office/drawing/2014/main" id="{DC82DE86-51B7-FD4F-901B-3D79EA9BDB4F}"/>
              </a:ext>
            </a:extLst>
          </p:cNvPr>
          <p:cNvSpPr/>
          <p:nvPr/>
        </p:nvSpPr>
        <p:spPr>
          <a:xfrm>
            <a:off x="1731956" y="825104"/>
            <a:ext cx="3806509" cy="977084"/>
          </a:xfrm>
          <a:prstGeom prst="wedgeRoundRectCallout">
            <a:avLst>
              <a:gd name="adj1" fmla="val 76796"/>
              <a:gd name="adj2" fmla="val 17785"/>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If there is a pit in [1,1] or a pit in [3,1]</a:t>
            </a:r>
          </a:p>
        </p:txBody>
      </p:sp>
      <p:sp>
        <p:nvSpPr>
          <p:cNvPr id="32" name="Google Shape;75;g92b3bf485b_0_0">
            <a:extLst>
              <a:ext uri="{FF2B5EF4-FFF2-40B4-BE49-F238E27FC236}">
                <a16:creationId xmlns:a16="http://schemas.microsoft.com/office/drawing/2014/main" id="{B8418912-67BC-D645-8819-4115F39A301C}"/>
              </a:ext>
            </a:extLst>
          </p:cNvPr>
          <p:cNvSpPr/>
          <p:nvPr/>
        </p:nvSpPr>
        <p:spPr>
          <a:xfrm>
            <a:off x="5372100" y="5702"/>
            <a:ext cx="4437433" cy="554801"/>
          </a:xfrm>
          <a:prstGeom prst="wedgeRoundRectCallout">
            <a:avLst>
              <a:gd name="adj1" fmla="val 50850"/>
              <a:gd name="adj2" fmla="val 18046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And there’s no pit in [1,1]</a:t>
            </a:r>
          </a:p>
        </p:txBody>
      </p:sp>
      <p:sp>
        <p:nvSpPr>
          <p:cNvPr id="33" name="Google Shape;75;g92b3bf485b_0_0">
            <a:extLst>
              <a:ext uri="{FF2B5EF4-FFF2-40B4-BE49-F238E27FC236}">
                <a16:creationId xmlns:a16="http://schemas.microsoft.com/office/drawing/2014/main" id="{A8BB6D4B-A23C-9244-9B9F-B0C495089088}"/>
              </a:ext>
            </a:extLst>
          </p:cNvPr>
          <p:cNvSpPr/>
          <p:nvPr/>
        </p:nvSpPr>
        <p:spPr>
          <a:xfrm>
            <a:off x="3413306" y="2621318"/>
            <a:ext cx="5365387" cy="554801"/>
          </a:xfrm>
          <a:prstGeom prst="wedgeRoundRectCallout">
            <a:avLst>
              <a:gd name="adj1" fmla="val 44267"/>
              <a:gd name="adj2" fmla="val -101091"/>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Then there must be a pit in [3,1]</a:t>
            </a:r>
          </a:p>
        </p:txBody>
      </p:sp>
    </p:spTree>
    <p:extLst>
      <p:ext uri="{BB962C8B-B14F-4D97-AF65-F5344CB8AC3E}">
        <p14:creationId xmlns:p14="http://schemas.microsoft.com/office/powerpoint/2010/main" val="247208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animBg="1"/>
      <p:bldP spid="3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382D-1890-6543-9E14-DE1FC2BFFAC4}"/>
              </a:ext>
            </a:extLst>
          </p:cNvPr>
          <p:cNvSpPr>
            <a:spLocks noGrp="1"/>
          </p:cNvSpPr>
          <p:nvPr>
            <p:ph type="title"/>
          </p:nvPr>
        </p:nvSpPr>
        <p:spPr/>
        <p:txBody>
          <a:bodyPr/>
          <a:lstStyle/>
          <a:p>
            <a:r>
              <a:rPr lang="en-US" dirty="0"/>
              <a:t>Resolution</a:t>
            </a:r>
          </a:p>
        </p:txBody>
      </p:sp>
      <p:sp>
        <p:nvSpPr>
          <p:cNvPr id="3" name="Content Placeholder 2">
            <a:extLst>
              <a:ext uri="{FF2B5EF4-FFF2-40B4-BE49-F238E27FC236}">
                <a16:creationId xmlns:a16="http://schemas.microsoft.com/office/drawing/2014/main" id="{AD52035B-609F-024F-BD44-0737DEE28BA7}"/>
              </a:ext>
            </a:extLst>
          </p:cNvPr>
          <p:cNvSpPr>
            <a:spLocks noGrp="1"/>
          </p:cNvSpPr>
          <p:nvPr>
            <p:ph idx="1"/>
          </p:nvPr>
        </p:nvSpPr>
        <p:spPr>
          <a:xfrm>
            <a:off x="399673" y="1348547"/>
            <a:ext cx="5472154" cy="4793836"/>
          </a:xfrm>
        </p:spPr>
        <p:txBody>
          <a:bodyPr/>
          <a:lstStyle/>
          <a:p>
            <a:r>
              <a:rPr lang="en-US" dirty="0"/>
              <a:t>If </a:t>
            </a:r>
            <a:r>
              <a:rPr lang="en-US" b="1" dirty="0"/>
              <a:t>ℓ</a:t>
            </a:r>
            <a:r>
              <a:rPr lang="en-US" b="1" baseline="-25000" dirty="0" err="1"/>
              <a:t>i</a:t>
            </a:r>
            <a:r>
              <a:rPr lang="en-US" dirty="0"/>
              <a:t> and </a:t>
            </a:r>
            <a:r>
              <a:rPr lang="en-US" b="1" dirty="0"/>
              <a:t>𝓂</a:t>
            </a:r>
            <a:r>
              <a:rPr lang="en-US" dirty="0"/>
              <a:t> are complementary literals, which means that one is the negation of another, then we can eliminate them via </a:t>
            </a:r>
            <a:r>
              <a:rPr lang="en-US" b="1" dirty="0"/>
              <a:t>unit  resolution.</a:t>
            </a:r>
            <a:endParaRPr lang="en-US" dirty="0"/>
          </a:p>
        </p:txBody>
      </p:sp>
      <p:sp>
        <p:nvSpPr>
          <p:cNvPr id="4" name="Rectangle 3">
            <a:extLst>
              <a:ext uri="{FF2B5EF4-FFF2-40B4-BE49-F238E27FC236}">
                <a16:creationId xmlns:a16="http://schemas.microsoft.com/office/drawing/2014/main" id="{AFF5F9EA-831A-494E-91B2-87D6A73E6E7D}"/>
              </a:ext>
            </a:extLst>
          </p:cNvPr>
          <p:cNvSpPr/>
          <p:nvPr/>
        </p:nvSpPr>
        <p:spPr>
          <a:xfrm>
            <a:off x="5531191" y="1140469"/>
            <a:ext cx="6373861" cy="1323439"/>
          </a:xfrm>
          <a:prstGeom prst="rect">
            <a:avLst/>
          </a:prstGeom>
        </p:spPr>
        <p:txBody>
          <a:bodyPr wrap="none">
            <a:spAutoFit/>
          </a:bodyPr>
          <a:lstStyle/>
          <a:p>
            <a:pPr algn="ctr"/>
            <a:r>
              <a:rPr lang="el-GR" sz="4000" dirty="0"/>
              <a:t>(</a:t>
            </a:r>
            <a:r>
              <a:rPr lang="en-US" sz="4000" dirty="0"/>
              <a:t>ℓ</a:t>
            </a:r>
            <a:r>
              <a:rPr lang="en-US" sz="4000" baseline="-25000" dirty="0"/>
              <a:t>1 </a:t>
            </a:r>
            <a:r>
              <a:rPr lang="en-US" sz="4000" dirty="0"/>
              <a:t>⋁… ⋁ ℓ</a:t>
            </a:r>
            <a:r>
              <a:rPr lang="en-US" sz="4000" baseline="-25000" dirty="0"/>
              <a:t>k</a:t>
            </a:r>
            <a:r>
              <a:rPr lang="el-GR" sz="4000" dirty="0"/>
              <a:t>)</a:t>
            </a:r>
            <a:r>
              <a:rPr lang="en-US" sz="4000" dirty="0"/>
              <a:t>,	𝓂</a:t>
            </a:r>
            <a:endParaRPr lang="el-GR" sz="4000" dirty="0"/>
          </a:p>
          <a:p>
            <a:pPr algn="ctr"/>
            <a:r>
              <a:rPr lang="el-GR" sz="4000" dirty="0"/>
              <a:t>(</a:t>
            </a:r>
            <a:r>
              <a:rPr lang="en-US" sz="4000" dirty="0"/>
              <a:t>ℓ</a:t>
            </a:r>
            <a:r>
              <a:rPr lang="en-US" sz="4000" baseline="-25000" dirty="0"/>
              <a:t>1 </a:t>
            </a:r>
            <a:r>
              <a:rPr lang="en-US" sz="4000" dirty="0"/>
              <a:t>⋁ … ⋁ ℓ</a:t>
            </a:r>
            <a:r>
              <a:rPr lang="en-US" sz="4000" baseline="-25000" dirty="0"/>
              <a:t>i-1 </a:t>
            </a:r>
            <a:r>
              <a:rPr lang="en-US" sz="4000" dirty="0"/>
              <a:t>⋁ ℓ</a:t>
            </a:r>
            <a:r>
              <a:rPr lang="en-US" sz="4000" baseline="-25000" dirty="0"/>
              <a:t>i+1 </a:t>
            </a:r>
            <a:r>
              <a:rPr lang="en-US" sz="4000" dirty="0"/>
              <a:t>⋁… ⋁ ℓ</a:t>
            </a:r>
            <a:r>
              <a:rPr lang="en-US" sz="4000" baseline="-25000" dirty="0"/>
              <a:t>k</a:t>
            </a:r>
            <a:r>
              <a:rPr lang="el-GR" sz="4000" dirty="0"/>
              <a:t>)</a:t>
            </a:r>
          </a:p>
        </p:txBody>
      </p:sp>
      <p:cxnSp>
        <p:nvCxnSpPr>
          <p:cNvPr id="5" name="Straight Connector 4">
            <a:extLst>
              <a:ext uri="{FF2B5EF4-FFF2-40B4-BE49-F238E27FC236}">
                <a16:creationId xmlns:a16="http://schemas.microsoft.com/office/drawing/2014/main" id="{DFE11065-16CE-D54F-9855-C822C8E862B4}"/>
              </a:ext>
            </a:extLst>
          </p:cNvPr>
          <p:cNvCxnSpPr>
            <a:cxnSpLocks/>
            <a:stCxn id="4" idx="1"/>
            <a:endCxn id="4" idx="3"/>
          </p:cNvCxnSpPr>
          <p:nvPr/>
        </p:nvCxnSpPr>
        <p:spPr>
          <a:xfrm>
            <a:off x="5531191" y="1802189"/>
            <a:ext cx="6373861"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2400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382D-1890-6543-9E14-DE1FC2BFFAC4}"/>
              </a:ext>
            </a:extLst>
          </p:cNvPr>
          <p:cNvSpPr>
            <a:spLocks noGrp="1"/>
          </p:cNvSpPr>
          <p:nvPr>
            <p:ph type="title"/>
          </p:nvPr>
        </p:nvSpPr>
        <p:spPr/>
        <p:txBody>
          <a:bodyPr/>
          <a:lstStyle/>
          <a:p>
            <a:r>
              <a:rPr lang="en-US" dirty="0"/>
              <a:t>Resolution</a:t>
            </a:r>
          </a:p>
        </p:txBody>
      </p:sp>
      <p:sp>
        <p:nvSpPr>
          <p:cNvPr id="3" name="Content Placeholder 2">
            <a:extLst>
              <a:ext uri="{FF2B5EF4-FFF2-40B4-BE49-F238E27FC236}">
                <a16:creationId xmlns:a16="http://schemas.microsoft.com/office/drawing/2014/main" id="{AD52035B-609F-024F-BD44-0737DEE28BA7}"/>
              </a:ext>
            </a:extLst>
          </p:cNvPr>
          <p:cNvSpPr>
            <a:spLocks noGrp="1"/>
          </p:cNvSpPr>
          <p:nvPr>
            <p:ph idx="1"/>
          </p:nvPr>
        </p:nvSpPr>
        <p:spPr>
          <a:xfrm>
            <a:off x="399673" y="1348547"/>
            <a:ext cx="5472154" cy="4793836"/>
          </a:xfrm>
        </p:spPr>
        <p:txBody>
          <a:bodyPr/>
          <a:lstStyle/>
          <a:p>
            <a:r>
              <a:rPr lang="en-US" dirty="0"/>
              <a:t>If </a:t>
            </a:r>
            <a:r>
              <a:rPr lang="en-US" b="1" dirty="0"/>
              <a:t>ℓ</a:t>
            </a:r>
            <a:r>
              <a:rPr lang="en-US" b="1" baseline="-25000" dirty="0" err="1"/>
              <a:t>i</a:t>
            </a:r>
            <a:r>
              <a:rPr lang="en-US" dirty="0"/>
              <a:t> and </a:t>
            </a:r>
            <a:r>
              <a:rPr lang="en-US" b="1" dirty="0"/>
              <a:t>𝓂</a:t>
            </a:r>
            <a:r>
              <a:rPr lang="en-US" dirty="0"/>
              <a:t> are complementary literals, which means that one is the negation of another, then we can eliminate them via </a:t>
            </a:r>
            <a:r>
              <a:rPr lang="en-US" b="1" dirty="0"/>
              <a:t>unit  resolution.</a:t>
            </a:r>
            <a:endParaRPr lang="en-US" dirty="0"/>
          </a:p>
        </p:txBody>
      </p:sp>
      <p:sp>
        <p:nvSpPr>
          <p:cNvPr id="4" name="Rectangle 3">
            <a:extLst>
              <a:ext uri="{FF2B5EF4-FFF2-40B4-BE49-F238E27FC236}">
                <a16:creationId xmlns:a16="http://schemas.microsoft.com/office/drawing/2014/main" id="{AFF5F9EA-831A-494E-91B2-87D6A73E6E7D}"/>
              </a:ext>
            </a:extLst>
          </p:cNvPr>
          <p:cNvSpPr/>
          <p:nvPr/>
        </p:nvSpPr>
        <p:spPr>
          <a:xfrm>
            <a:off x="5531189" y="1140469"/>
            <a:ext cx="6373860" cy="1323439"/>
          </a:xfrm>
          <a:prstGeom prst="rect">
            <a:avLst/>
          </a:prstGeom>
        </p:spPr>
        <p:txBody>
          <a:bodyPr wrap="none">
            <a:spAutoFit/>
          </a:bodyPr>
          <a:lstStyle/>
          <a:p>
            <a:pPr algn="ctr"/>
            <a:r>
              <a:rPr lang="en-US" sz="4000" dirty="0"/>
              <a:t>ℓ</a:t>
            </a:r>
            <a:r>
              <a:rPr lang="en-US" sz="4000" baseline="-25000" dirty="0"/>
              <a:t>1 </a:t>
            </a:r>
            <a:r>
              <a:rPr lang="en-US" sz="4000" dirty="0"/>
              <a:t>⋁… ⋁ ℓ</a:t>
            </a:r>
            <a:r>
              <a:rPr lang="en-US" sz="4000" baseline="-25000" dirty="0"/>
              <a:t>k</a:t>
            </a:r>
            <a:r>
              <a:rPr lang="en-US" sz="4000" dirty="0"/>
              <a:t>,  𝓂</a:t>
            </a:r>
            <a:endParaRPr lang="el-GR" sz="4000" dirty="0"/>
          </a:p>
          <a:p>
            <a:pPr algn="ctr"/>
            <a:r>
              <a:rPr lang="el-GR" sz="4000" dirty="0"/>
              <a:t>(</a:t>
            </a:r>
            <a:r>
              <a:rPr lang="en-US" sz="4000" dirty="0"/>
              <a:t>ℓ</a:t>
            </a:r>
            <a:r>
              <a:rPr lang="en-US" sz="4000" baseline="-25000" dirty="0"/>
              <a:t>1 </a:t>
            </a:r>
            <a:r>
              <a:rPr lang="en-US" sz="4000" dirty="0"/>
              <a:t>⋁ … ⋁ ℓ</a:t>
            </a:r>
            <a:r>
              <a:rPr lang="en-US" sz="4000" baseline="-25000" dirty="0"/>
              <a:t>i-1 </a:t>
            </a:r>
            <a:r>
              <a:rPr lang="en-US" sz="4000" dirty="0"/>
              <a:t>⋁ ℓ</a:t>
            </a:r>
            <a:r>
              <a:rPr lang="en-US" sz="4000" baseline="-25000" dirty="0"/>
              <a:t>i+1 </a:t>
            </a:r>
            <a:r>
              <a:rPr lang="en-US" sz="4000" dirty="0"/>
              <a:t>⋁… ⋁ ℓ</a:t>
            </a:r>
            <a:r>
              <a:rPr lang="en-US" sz="4000" baseline="-25000" dirty="0"/>
              <a:t>k</a:t>
            </a:r>
            <a:r>
              <a:rPr lang="el-GR" sz="4000" dirty="0"/>
              <a:t>)</a:t>
            </a:r>
          </a:p>
        </p:txBody>
      </p:sp>
      <p:cxnSp>
        <p:nvCxnSpPr>
          <p:cNvPr id="5" name="Straight Connector 4">
            <a:extLst>
              <a:ext uri="{FF2B5EF4-FFF2-40B4-BE49-F238E27FC236}">
                <a16:creationId xmlns:a16="http://schemas.microsoft.com/office/drawing/2014/main" id="{DFE11065-16CE-D54F-9855-C822C8E862B4}"/>
              </a:ext>
            </a:extLst>
          </p:cNvPr>
          <p:cNvCxnSpPr>
            <a:cxnSpLocks/>
            <a:stCxn id="4" idx="1"/>
            <a:endCxn id="4" idx="3"/>
          </p:cNvCxnSpPr>
          <p:nvPr/>
        </p:nvCxnSpPr>
        <p:spPr>
          <a:xfrm>
            <a:off x="5531189" y="1802189"/>
            <a:ext cx="637386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E018862-397B-B641-8AA6-2BB5669C8A12}"/>
              </a:ext>
            </a:extLst>
          </p:cNvPr>
          <p:cNvSpPr/>
          <p:nvPr/>
        </p:nvSpPr>
        <p:spPr>
          <a:xfrm>
            <a:off x="-190500" y="3440665"/>
            <a:ext cx="12611100" cy="1169551"/>
          </a:xfrm>
          <a:prstGeom prst="rect">
            <a:avLst/>
          </a:prstGeom>
        </p:spPr>
        <p:txBody>
          <a:bodyPr wrap="square">
            <a:spAutoFit/>
          </a:bodyPr>
          <a:lstStyle/>
          <a:p>
            <a:pPr algn="ctr"/>
            <a:r>
              <a:rPr lang="en-US" sz="3500" dirty="0"/>
              <a:t>ℓ</a:t>
            </a:r>
            <a:r>
              <a:rPr lang="en-US" sz="3500" baseline="-25000" dirty="0"/>
              <a:t>1 </a:t>
            </a:r>
            <a:r>
              <a:rPr lang="en-US" sz="3500" dirty="0"/>
              <a:t>⋁… ⋁ ℓ</a:t>
            </a:r>
            <a:r>
              <a:rPr lang="en-US" sz="3500" baseline="-25000" dirty="0"/>
              <a:t>k</a:t>
            </a:r>
            <a:r>
              <a:rPr lang="en-US" sz="3500" dirty="0"/>
              <a:t>,		 𝓂</a:t>
            </a:r>
            <a:r>
              <a:rPr lang="en-US" sz="3500" baseline="-25000" dirty="0"/>
              <a:t>1 </a:t>
            </a:r>
            <a:r>
              <a:rPr lang="en-US" sz="3500" dirty="0"/>
              <a:t>⋁… ⋁ 𝓂</a:t>
            </a:r>
            <a:r>
              <a:rPr lang="en-US" sz="3500" baseline="-25000" dirty="0"/>
              <a:t>n</a:t>
            </a:r>
            <a:r>
              <a:rPr lang="en-US" sz="3500" dirty="0"/>
              <a:t> </a:t>
            </a:r>
            <a:endParaRPr lang="el-GR" sz="3500" dirty="0"/>
          </a:p>
          <a:p>
            <a:pPr algn="ctr"/>
            <a:r>
              <a:rPr lang="en-US" sz="3500" dirty="0"/>
              <a:t>ℓ</a:t>
            </a:r>
            <a:r>
              <a:rPr lang="en-US" sz="3500" baseline="-25000" dirty="0"/>
              <a:t>1 </a:t>
            </a:r>
            <a:r>
              <a:rPr lang="en-US" sz="3500" dirty="0"/>
              <a:t>⋁ ℓ</a:t>
            </a:r>
            <a:r>
              <a:rPr lang="en-US" sz="3500" baseline="-25000" dirty="0"/>
              <a:t>i-1 </a:t>
            </a:r>
            <a:r>
              <a:rPr lang="en-US" sz="3500" dirty="0"/>
              <a:t>⋁ … ⋁ ℓ</a:t>
            </a:r>
            <a:r>
              <a:rPr lang="en-US" sz="3500" baseline="-25000" dirty="0"/>
              <a:t>i+1 </a:t>
            </a:r>
            <a:r>
              <a:rPr lang="en-US" sz="3500" dirty="0"/>
              <a:t>⋁ ℓ</a:t>
            </a:r>
            <a:r>
              <a:rPr lang="en-US" sz="3500" baseline="-25000" dirty="0"/>
              <a:t>k </a:t>
            </a:r>
            <a:r>
              <a:rPr lang="en-US" sz="3500" dirty="0"/>
              <a:t>⋁ 𝓂</a:t>
            </a:r>
            <a:r>
              <a:rPr lang="en-US" sz="3500" baseline="-25000" dirty="0"/>
              <a:t>1 </a:t>
            </a:r>
            <a:r>
              <a:rPr lang="en-US" sz="3500" dirty="0"/>
              <a:t>⋁… ⋁ 𝓂</a:t>
            </a:r>
            <a:r>
              <a:rPr lang="en-US" sz="3500" baseline="-25000" dirty="0"/>
              <a:t>j-1 </a:t>
            </a:r>
            <a:r>
              <a:rPr lang="en-US" sz="3500" dirty="0"/>
              <a:t>⋁ … ⋁ 𝓂</a:t>
            </a:r>
            <a:r>
              <a:rPr lang="en-US" sz="3500" baseline="-25000" dirty="0"/>
              <a:t>j+1 </a:t>
            </a:r>
            <a:r>
              <a:rPr lang="en-US" sz="3500" dirty="0"/>
              <a:t>⋁ 𝓂</a:t>
            </a:r>
            <a:r>
              <a:rPr lang="en-US" sz="3500" baseline="-25000" dirty="0"/>
              <a:t>k</a:t>
            </a:r>
            <a:endParaRPr lang="el-GR" sz="3500" dirty="0"/>
          </a:p>
        </p:txBody>
      </p:sp>
      <p:cxnSp>
        <p:nvCxnSpPr>
          <p:cNvPr id="7" name="Straight Connector 6">
            <a:extLst>
              <a:ext uri="{FF2B5EF4-FFF2-40B4-BE49-F238E27FC236}">
                <a16:creationId xmlns:a16="http://schemas.microsoft.com/office/drawing/2014/main" id="{174577FC-1F2D-B74E-975A-4B0046D58F41}"/>
              </a:ext>
            </a:extLst>
          </p:cNvPr>
          <p:cNvCxnSpPr>
            <a:cxnSpLocks/>
          </p:cNvCxnSpPr>
          <p:nvPr/>
        </p:nvCxnSpPr>
        <p:spPr>
          <a:xfrm>
            <a:off x="508000" y="4025441"/>
            <a:ext cx="112522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6070653-D73B-2948-86FB-1E616BF86ADF}"/>
              </a:ext>
            </a:extLst>
          </p:cNvPr>
          <p:cNvSpPr/>
          <p:nvPr/>
        </p:nvSpPr>
        <p:spPr>
          <a:xfrm>
            <a:off x="2734345" y="2939534"/>
            <a:ext cx="6338595" cy="369332"/>
          </a:xfrm>
          <a:prstGeom prst="rect">
            <a:avLst/>
          </a:prstGeom>
        </p:spPr>
        <p:txBody>
          <a:bodyPr wrap="none">
            <a:spAutoFit/>
          </a:bodyPr>
          <a:lstStyle/>
          <a:p>
            <a:pPr algn="ctr"/>
            <a:r>
              <a:rPr lang="en-US" dirty="0"/>
              <a:t>Full </a:t>
            </a:r>
            <a:r>
              <a:rPr lang="en-US" b="1" dirty="0"/>
              <a:t>resolution rule </a:t>
            </a:r>
            <a:r>
              <a:rPr lang="en-US" dirty="0"/>
              <a:t>for complementary literals </a:t>
            </a:r>
            <a:r>
              <a:rPr lang="en-US" b="1" dirty="0"/>
              <a:t>ℓ</a:t>
            </a:r>
            <a:r>
              <a:rPr lang="en-US" b="1" baseline="-25000" dirty="0" err="1"/>
              <a:t>i</a:t>
            </a:r>
            <a:r>
              <a:rPr lang="en-US" dirty="0"/>
              <a:t> and </a:t>
            </a:r>
            <a:r>
              <a:rPr lang="en-US" b="1" dirty="0"/>
              <a:t>𝓂</a:t>
            </a:r>
            <a:r>
              <a:rPr lang="en-US" b="1" baseline="-25000" dirty="0"/>
              <a:t>j</a:t>
            </a:r>
            <a:r>
              <a:rPr lang="en-US" dirty="0"/>
              <a:t> </a:t>
            </a:r>
          </a:p>
        </p:txBody>
      </p:sp>
    </p:spTree>
    <p:extLst>
      <p:ext uri="{BB962C8B-B14F-4D97-AF65-F5344CB8AC3E}">
        <p14:creationId xmlns:p14="http://schemas.microsoft.com/office/powerpoint/2010/main" val="11574398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382D-1890-6543-9E14-DE1FC2BFFAC4}"/>
              </a:ext>
            </a:extLst>
          </p:cNvPr>
          <p:cNvSpPr>
            <a:spLocks noGrp="1"/>
          </p:cNvSpPr>
          <p:nvPr>
            <p:ph type="title"/>
          </p:nvPr>
        </p:nvSpPr>
        <p:spPr/>
        <p:txBody>
          <a:bodyPr/>
          <a:lstStyle/>
          <a:p>
            <a:r>
              <a:rPr lang="en-US" dirty="0"/>
              <a:t>Resolution</a:t>
            </a:r>
          </a:p>
        </p:txBody>
      </p:sp>
      <p:sp>
        <p:nvSpPr>
          <p:cNvPr id="3" name="Content Placeholder 2">
            <a:extLst>
              <a:ext uri="{FF2B5EF4-FFF2-40B4-BE49-F238E27FC236}">
                <a16:creationId xmlns:a16="http://schemas.microsoft.com/office/drawing/2014/main" id="{AD52035B-609F-024F-BD44-0737DEE28BA7}"/>
              </a:ext>
            </a:extLst>
          </p:cNvPr>
          <p:cNvSpPr>
            <a:spLocks noGrp="1"/>
          </p:cNvSpPr>
          <p:nvPr>
            <p:ph idx="1"/>
          </p:nvPr>
        </p:nvSpPr>
        <p:spPr>
          <a:xfrm>
            <a:off x="399673" y="1348547"/>
            <a:ext cx="5472154" cy="4793836"/>
          </a:xfrm>
        </p:spPr>
        <p:txBody>
          <a:bodyPr/>
          <a:lstStyle/>
          <a:p>
            <a:r>
              <a:rPr lang="en-US" dirty="0"/>
              <a:t>If </a:t>
            </a:r>
            <a:r>
              <a:rPr lang="en-US" b="1" dirty="0"/>
              <a:t>ℓ</a:t>
            </a:r>
            <a:r>
              <a:rPr lang="en-US" b="1" baseline="-25000" dirty="0" err="1"/>
              <a:t>i</a:t>
            </a:r>
            <a:r>
              <a:rPr lang="en-US" dirty="0"/>
              <a:t> and </a:t>
            </a:r>
            <a:r>
              <a:rPr lang="en-US" b="1" dirty="0"/>
              <a:t>𝓂</a:t>
            </a:r>
            <a:r>
              <a:rPr lang="en-US" dirty="0"/>
              <a:t> are complementary literals, which means that one is the negation of another, then we can eliminate them via </a:t>
            </a:r>
            <a:r>
              <a:rPr lang="en-US" b="1" dirty="0"/>
              <a:t>unit  resolution.</a:t>
            </a:r>
            <a:endParaRPr lang="en-US" dirty="0"/>
          </a:p>
        </p:txBody>
      </p:sp>
      <p:sp>
        <p:nvSpPr>
          <p:cNvPr id="4" name="Rectangle 3">
            <a:extLst>
              <a:ext uri="{FF2B5EF4-FFF2-40B4-BE49-F238E27FC236}">
                <a16:creationId xmlns:a16="http://schemas.microsoft.com/office/drawing/2014/main" id="{AFF5F9EA-831A-494E-91B2-87D6A73E6E7D}"/>
              </a:ext>
            </a:extLst>
          </p:cNvPr>
          <p:cNvSpPr/>
          <p:nvPr/>
        </p:nvSpPr>
        <p:spPr>
          <a:xfrm>
            <a:off x="6045753" y="1140469"/>
            <a:ext cx="5344732" cy="1323439"/>
          </a:xfrm>
          <a:prstGeom prst="rect">
            <a:avLst/>
          </a:prstGeom>
        </p:spPr>
        <p:txBody>
          <a:bodyPr wrap="none">
            <a:spAutoFit/>
          </a:bodyPr>
          <a:lstStyle/>
          <a:p>
            <a:pPr algn="ctr"/>
            <a:r>
              <a:rPr lang="en-US" sz="4000" dirty="0"/>
              <a:t>ℓ</a:t>
            </a:r>
            <a:r>
              <a:rPr lang="en-US" sz="4000" baseline="-25000" dirty="0"/>
              <a:t>1 </a:t>
            </a:r>
            <a:r>
              <a:rPr lang="en-US" sz="4000" dirty="0"/>
              <a:t>⋁… ⋁ ℓ</a:t>
            </a:r>
            <a:r>
              <a:rPr lang="en-US" sz="4000" baseline="-25000" dirty="0"/>
              <a:t>k</a:t>
            </a:r>
            <a:r>
              <a:rPr lang="en-US" sz="4000" dirty="0"/>
              <a:t>,  𝓂</a:t>
            </a:r>
            <a:endParaRPr lang="el-GR" sz="4000" dirty="0"/>
          </a:p>
          <a:p>
            <a:pPr algn="ctr"/>
            <a:r>
              <a:rPr lang="en-US" sz="4000" dirty="0"/>
              <a:t>ℓ</a:t>
            </a:r>
            <a:r>
              <a:rPr lang="en-US" sz="4000" baseline="-25000" dirty="0"/>
              <a:t>1 </a:t>
            </a:r>
            <a:r>
              <a:rPr lang="en-US" sz="4000" dirty="0"/>
              <a:t>⋁ ℓ</a:t>
            </a:r>
            <a:r>
              <a:rPr lang="en-US" sz="4000" baseline="-25000" dirty="0"/>
              <a:t>i-1 </a:t>
            </a:r>
            <a:r>
              <a:rPr lang="en-US" sz="4000" dirty="0"/>
              <a:t>⋁ … ⋁ ℓ</a:t>
            </a:r>
            <a:r>
              <a:rPr lang="en-US" sz="4000" baseline="-25000" dirty="0"/>
              <a:t>i+1 </a:t>
            </a:r>
            <a:r>
              <a:rPr lang="en-US" sz="4000" dirty="0"/>
              <a:t>⋁ ℓ</a:t>
            </a:r>
            <a:r>
              <a:rPr lang="en-US" sz="4000" baseline="-25000" dirty="0"/>
              <a:t>k</a:t>
            </a:r>
            <a:endParaRPr lang="el-GR" sz="4000" dirty="0"/>
          </a:p>
        </p:txBody>
      </p:sp>
      <p:cxnSp>
        <p:nvCxnSpPr>
          <p:cNvPr id="5" name="Straight Connector 4">
            <a:extLst>
              <a:ext uri="{FF2B5EF4-FFF2-40B4-BE49-F238E27FC236}">
                <a16:creationId xmlns:a16="http://schemas.microsoft.com/office/drawing/2014/main" id="{DFE11065-16CE-D54F-9855-C822C8E862B4}"/>
              </a:ext>
            </a:extLst>
          </p:cNvPr>
          <p:cNvCxnSpPr>
            <a:cxnSpLocks/>
            <a:stCxn id="4" idx="1"/>
            <a:endCxn id="4" idx="3"/>
          </p:cNvCxnSpPr>
          <p:nvPr/>
        </p:nvCxnSpPr>
        <p:spPr>
          <a:xfrm>
            <a:off x="6045753" y="1802189"/>
            <a:ext cx="534473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E018862-397B-B641-8AA6-2BB5669C8A12}"/>
              </a:ext>
            </a:extLst>
          </p:cNvPr>
          <p:cNvSpPr/>
          <p:nvPr/>
        </p:nvSpPr>
        <p:spPr>
          <a:xfrm>
            <a:off x="-190500" y="3440665"/>
            <a:ext cx="12611100" cy="1169551"/>
          </a:xfrm>
          <a:prstGeom prst="rect">
            <a:avLst/>
          </a:prstGeom>
        </p:spPr>
        <p:txBody>
          <a:bodyPr wrap="square">
            <a:spAutoFit/>
          </a:bodyPr>
          <a:lstStyle/>
          <a:p>
            <a:pPr algn="ctr"/>
            <a:r>
              <a:rPr lang="en-US" sz="3500" dirty="0"/>
              <a:t>ℓ</a:t>
            </a:r>
            <a:r>
              <a:rPr lang="en-US" sz="3500" baseline="-25000" dirty="0"/>
              <a:t>1 </a:t>
            </a:r>
            <a:r>
              <a:rPr lang="en-US" sz="3500" dirty="0"/>
              <a:t>⋁… ⋁ ℓ</a:t>
            </a:r>
            <a:r>
              <a:rPr lang="en-US" sz="3500" baseline="-25000" dirty="0"/>
              <a:t>k</a:t>
            </a:r>
            <a:r>
              <a:rPr lang="en-US" sz="3500" dirty="0"/>
              <a:t>,		 𝓂</a:t>
            </a:r>
            <a:r>
              <a:rPr lang="en-US" sz="3500" baseline="-25000" dirty="0"/>
              <a:t>1 </a:t>
            </a:r>
            <a:r>
              <a:rPr lang="en-US" sz="3500" dirty="0"/>
              <a:t>⋁… ⋁ 𝓂</a:t>
            </a:r>
            <a:r>
              <a:rPr lang="en-US" sz="3500" baseline="-25000" dirty="0"/>
              <a:t>n</a:t>
            </a:r>
            <a:r>
              <a:rPr lang="en-US" sz="3500" dirty="0"/>
              <a:t> </a:t>
            </a:r>
            <a:endParaRPr lang="el-GR" sz="3500" dirty="0"/>
          </a:p>
          <a:p>
            <a:pPr algn="ctr"/>
            <a:r>
              <a:rPr lang="en-US" sz="3500" dirty="0"/>
              <a:t>ℓ</a:t>
            </a:r>
            <a:r>
              <a:rPr lang="en-US" sz="3500" baseline="-25000" dirty="0"/>
              <a:t>1 </a:t>
            </a:r>
            <a:r>
              <a:rPr lang="en-US" sz="3500" dirty="0"/>
              <a:t>⋁ ℓ</a:t>
            </a:r>
            <a:r>
              <a:rPr lang="en-US" sz="3500" baseline="-25000" dirty="0"/>
              <a:t>i-1 </a:t>
            </a:r>
            <a:r>
              <a:rPr lang="en-US" sz="3500" dirty="0"/>
              <a:t>⋁ … ⋁ ℓ</a:t>
            </a:r>
            <a:r>
              <a:rPr lang="en-US" sz="3500" baseline="-25000" dirty="0"/>
              <a:t>i+1 </a:t>
            </a:r>
            <a:r>
              <a:rPr lang="en-US" sz="3500" dirty="0"/>
              <a:t>⋁ ℓ</a:t>
            </a:r>
            <a:r>
              <a:rPr lang="en-US" sz="3500" baseline="-25000" dirty="0"/>
              <a:t>k </a:t>
            </a:r>
            <a:r>
              <a:rPr lang="en-US" sz="3500" dirty="0"/>
              <a:t>⋁ 𝓂</a:t>
            </a:r>
            <a:r>
              <a:rPr lang="en-US" sz="3500" baseline="-25000" dirty="0"/>
              <a:t>1 </a:t>
            </a:r>
            <a:r>
              <a:rPr lang="en-US" sz="3500" dirty="0"/>
              <a:t>⋁… ⋁ 𝓂</a:t>
            </a:r>
            <a:r>
              <a:rPr lang="en-US" sz="3500" baseline="-25000" dirty="0"/>
              <a:t>j-1 </a:t>
            </a:r>
            <a:r>
              <a:rPr lang="en-US" sz="3500" dirty="0"/>
              <a:t>⋁ … ⋁ 𝓂</a:t>
            </a:r>
            <a:r>
              <a:rPr lang="en-US" sz="3500" baseline="-25000" dirty="0"/>
              <a:t>j+1 </a:t>
            </a:r>
            <a:r>
              <a:rPr lang="en-US" sz="3500" dirty="0"/>
              <a:t>⋁ 𝓂</a:t>
            </a:r>
            <a:r>
              <a:rPr lang="en-US" sz="3500" baseline="-25000" dirty="0"/>
              <a:t>k</a:t>
            </a:r>
            <a:endParaRPr lang="el-GR" sz="3500" dirty="0"/>
          </a:p>
        </p:txBody>
      </p:sp>
      <p:cxnSp>
        <p:nvCxnSpPr>
          <p:cNvPr id="7" name="Straight Connector 6">
            <a:extLst>
              <a:ext uri="{FF2B5EF4-FFF2-40B4-BE49-F238E27FC236}">
                <a16:creationId xmlns:a16="http://schemas.microsoft.com/office/drawing/2014/main" id="{174577FC-1F2D-B74E-975A-4B0046D58F41}"/>
              </a:ext>
            </a:extLst>
          </p:cNvPr>
          <p:cNvCxnSpPr>
            <a:cxnSpLocks/>
          </p:cNvCxnSpPr>
          <p:nvPr/>
        </p:nvCxnSpPr>
        <p:spPr>
          <a:xfrm>
            <a:off x="508000" y="4025441"/>
            <a:ext cx="112522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6070653-D73B-2948-86FB-1E616BF86ADF}"/>
              </a:ext>
            </a:extLst>
          </p:cNvPr>
          <p:cNvSpPr/>
          <p:nvPr/>
        </p:nvSpPr>
        <p:spPr>
          <a:xfrm>
            <a:off x="2734345" y="2939534"/>
            <a:ext cx="6338595" cy="369332"/>
          </a:xfrm>
          <a:prstGeom prst="rect">
            <a:avLst/>
          </a:prstGeom>
        </p:spPr>
        <p:txBody>
          <a:bodyPr wrap="none">
            <a:spAutoFit/>
          </a:bodyPr>
          <a:lstStyle/>
          <a:p>
            <a:pPr algn="ctr"/>
            <a:r>
              <a:rPr lang="en-US" dirty="0"/>
              <a:t>Full </a:t>
            </a:r>
            <a:r>
              <a:rPr lang="en-US" b="1" dirty="0"/>
              <a:t>resolution rule </a:t>
            </a:r>
            <a:r>
              <a:rPr lang="en-US" dirty="0"/>
              <a:t>for complementary literals </a:t>
            </a:r>
            <a:r>
              <a:rPr lang="en-US" b="1" dirty="0"/>
              <a:t>ℓ</a:t>
            </a:r>
            <a:r>
              <a:rPr lang="en-US" b="1" baseline="-25000" dirty="0" err="1"/>
              <a:t>i</a:t>
            </a:r>
            <a:r>
              <a:rPr lang="en-US" dirty="0"/>
              <a:t> and </a:t>
            </a:r>
            <a:r>
              <a:rPr lang="en-US" b="1" dirty="0"/>
              <a:t>𝓂</a:t>
            </a:r>
            <a:r>
              <a:rPr lang="en-US" b="1" baseline="-25000" dirty="0"/>
              <a:t>j</a:t>
            </a:r>
            <a:r>
              <a:rPr lang="en-US" dirty="0"/>
              <a:t> </a:t>
            </a:r>
          </a:p>
        </p:txBody>
      </p:sp>
      <p:sp>
        <p:nvSpPr>
          <p:cNvPr id="17" name="Google Shape;75;g92b3bf485b_0_0">
            <a:extLst>
              <a:ext uri="{FF2B5EF4-FFF2-40B4-BE49-F238E27FC236}">
                <a16:creationId xmlns:a16="http://schemas.microsoft.com/office/drawing/2014/main" id="{D0286160-27C7-EF43-B5BF-4C9083F4CFC9}"/>
              </a:ext>
            </a:extLst>
          </p:cNvPr>
          <p:cNvSpPr/>
          <p:nvPr/>
        </p:nvSpPr>
        <p:spPr>
          <a:xfrm>
            <a:off x="826084" y="2023913"/>
            <a:ext cx="5269916" cy="1169551"/>
          </a:xfrm>
          <a:prstGeom prst="wedgeRoundRectCallout">
            <a:avLst>
              <a:gd name="adj1" fmla="val -14722"/>
              <a:gd name="adj2" fmla="val 10325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The resolution rule only applies to clauses (== disjunctions of literals).  </a:t>
            </a:r>
            <a:endParaRPr lang="el-GR" sz="2500" b="1" dirty="0">
              <a:ea typeface="Open Sans"/>
              <a:cs typeface="Open Sans"/>
              <a:sym typeface="Open Sans"/>
            </a:endParaRPr>
          </a:p>
        </p:txBody>
      </p:sp>
      <p:sp>
        <p:nvSpPr>
          <p:cNvPr id="18" name="Google Shape;75;g92b3bf485b_0_0">
            <a:extLst>
              <a:ext uri="{FF2B5EF4-FFF2-40B4-BE49-F238E27FC236}">
                <a16:creationId xmlns:a16="http://schemas.microsoft.com/office/drawing/2014/main" id="{F2ECB122-1479-F547-B548-8BB63AC9F7E2}"/>
              </a:ext>
            </a:extLst>
          </p:cNvPr>
          <p:cNvSpPr/>
          <p:nvPr/>
        </p:nvSpPr>
        <p:spPr>
          <a:xfrm>
            <a:off x="775837" y="5038731"/>
            <a:ext cx="5269916" cy="1169551"/>
          </a:xfrm>
          <a:prstGeom prst="wedgeRoundRectCallout">
            <a:avLst>
              <a:gd name="adj1" fmla="val -9179"/>
              <a:gd name="adj2" fmla="val -7917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Our KB has full set of logical sentences.</a:t>
            </a:r>
            <a:endParaRPr lang="el-GR" sz="2500" b="1" dirty="0">
              <a:ea typeface="Open Sans"/>
              <a:cs typeface="Open Sans"/>
              <a:sym typeface="Open Sans"/>
            </a:endParaRPr>
          </a:p>
        </p:txBody>
      </p:sp>
      <p:sp>
        <p:nvSpPr>
          <p:cNvPr id="19" name="Google Shape;75;g92b3bf485b_0_0">
            <a:extLst>
              <a:ext uri="{FF2B5EF4-FFF2-40B4-BE49-F238E27FC236}">
                <a16:creationId xmlns:a16="http://schemas.microsoft.com/office/drawing/2014/main" id="{99A78809-DB32-344B-9B97-571AF4FCF51F}"/>
              </a:ext>
            </a:extLst>
          </p:cNvPr>
          <p:cNvSpPr/>
          <p:nvPr/>
        </p:nvSpPr>
        <p:spPr>
          <a:xfrm>
            <a:off x="6922084" y="5038731"/>
            <a:ext cx="5269916" cy="1169551"/>
          </a:xfrm>
          <a:prstGeom prst="wedgeRoundRectCallout">
            <a:avLst>
              <a:gd name="adj1" fmla="val -26289"/>
              <a:gd name="adj2" fmla="val -8134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How can it lead to a complete inference procedure for all of propositional logic?</a:t>
            </a:r>
            <a:endParaRPr lang="el-GR" sz="2500" b="1" dirty="0">
              <a:ea typeface="Open Sans"/>
              <a:cs typeface="Open Sans"/>
              <a:sym typeface="Open Sans"/>
            </a:endParaRPr>
          </a:p>
        </p:txBody>
      </p:sp>
      <p:sp>
        <p:nvSpPr>
          <p:cNvPr id="20" name="Google Shape;75;g92b3bf485b_0_0">
            <a:extLst>
              <a:ext uri="{FF2B5EF4-FFF2-40B4-BE49-F238E27FC236}">
                <a16:creationId xmlns:a16="http://schemas.microsoft.com/office/drawing/2014/main" id="{5A6A2BD2-5D2F-7B4D-B9EA-B6BC919F4F66}"/>
              </a:ext>
            </a:extLst>
          </p:cNvPr>
          <p:cNvSpPr/>
          <p:nvPr/>
        </p:nvSpPr>
        <p:spPr>
          <a:xfrm>
            <a:off x="6822697" y="1879132"/>
            <a:ext cx="5269916" cy="1169551"/>
          </a:xfrm>
          <a:prstGeom prst="wedgeRoundRectCallout">
            <a:avLst>
              <a:gd name="adj1" fmla="val -26530"/>
              <a:gd name="adj2" fmla="val 10976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Answer: Every sentence can is equivalent to a conjunction of clauses. </a:t>
            </a:r>
            <a:endParaRPr lang="el-GR" sz="2500" b="1" dirty="0">
              <a:ea typeface="Open Sans"/>
              <a:cs typeface="Open Sans"/>
              <a:sym typeface="Open Sans"/>
            </a:endParaRPr>
          </a:p>
        </p:txBody>
      </p:sp>
    </p:spTree>
    <p:extLst>
      <p:ext uri="{BB962C8B-B14F-4D97-AF65-F5344CB8AC3E}">
        <p14:creationId xmlns:p14="http://schemas.microsoft.com/office/powerpoint/2010/main" val="104413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2390A-C2C8-6741-A607-9738085FD2CA}"/>
              </a:ext>
            </a:extLst>
          </p:cNvPr>
          <p:cNvSpPr>
            <a:spLocks noGrp="1"/>
          </p:cNvSpPr>
          <p:nvPr>
            <p:ph type="title"/>
          </p:nvPr>
        </p:nvSpPr>
        <p:spPr/>
        <p:txBody>
          <a:bodyPr/>
          <a:lstStyle/>
          <a:p>
            <a:r>
              <a:rPr lang="en-US" dirty="0"/>
              <a:t>Conjunctive Normal Form (CNF)</a:t>
            </a:r>
          </a:p>
        </p:txBody>
      </p:sp>
      <p:sp>
        <p:nvSpPr>
          <p:cNvPr id="3" name="Content Placeholder 2">
            <a:extLst>
              <a:ext uri="{FF2B5EF4-FFF2-40B4-BE49-F238E27FC236}">
                <a16:creationId xmlns:a16="http://schemas.microsoft.com/office/drawing/2014/main" id="{A7E66BF6-649C-7249-974A-655EBB90BA58}"/>
              </a:ext>
            </a:extLst>
          </p:cNvPr>
          <p:cNvSpPr>
            <a:spLocks noGrp="1"/>
          </p:cNvSpPr>
          <p:nvPr>
            <p:ph idx="1"/>
          </p:nvPr>
        </p:nvSpPr>
        <p:spPr/>
        <p:txBody>
          <a:bodyPr/>
          <a:lstStyle/>
          <a:p>
            <a:r>
              <a:rPr lang="en-US" dirty="0"/>
              <a:t>Every sentence of propositional logic is logically equivalent to a conjunction of clauses.  Clauses are disjunctions of literals.  </a:t>
            </a:r>
          </a:p>
          <a:p>
            <a:pPr marL="457200" indent="-457200">
              <a:buFont typeface="+mj-lt"/>
              <a:buAutoNum type="arabicPeriod"/>
            </a:pPr>
            <a:r>
              <a:rPr lang="en-US" dirty="0"/>
              <a:t>Eliminate </a:t>
            </a:r>
            <a:r>
              <a:rPr lang="el-GR" b="1" dirty="0"/>
              <a:t>⇔</a:t>
            </a:r>
            <a:r>
              <a:rPr lang="en-US" b="1" dirty="0"/>
              <a:t> </a:t>
            </a:r>
            <a:r>
              <a:rPr lang="en-US" dirty="0"/>
              <a:t>by replacing </a:t>
            </a:r>
            <a:r>
              <a:rPr lang="el-GR" b="1" dirty="0"/>
              <a:t>𝛂 ⇔ β</a:t>
            </a:r>
            <a:r>
              <a:rPr lang="en-US" dirty="0"/>
              <a:t> with </a:t>
            </a:r>
            <a:r>
              <a:rPr lang="el-GR" b="1" dirty="0"/>
              <a:t>(𝛂 ⟹ β)</a:t>
            </a:r>
            <a:r>
              <a:rPr lang="en-US" b="1" dirty="0"/>
              <a:t> ⋀ </a:t>
            </a:r>
            <a:r>
              <a:rPr lang="el-GR" b="1" dirty="0"/>
              <a:t>(β ⟹𝛂</a:t>
            </a:r>
            <a:r>
              <a:rPr lang="en-US" b="1" dirty="0"/>
              <a:t>)</a:t>
            </a:r>
          </a:p>
          <a:p>
            <a:pPr marL="457200" indent="-457200" fontAlgn="t">
              <a:buFont typeface="+mj-lt"/>
              <a:buAutoNum type="arabicPeriod"/>
            </a:pPr>
            <a:r>
              <a:rPr lang="en-US" dirty="0"/>
              <a:t>Eliminate  </a:t>
            </a:r>
            <a:r>
              <a:rPr lang="el-GR" b="1" dirty="0"/>
              <a:t>⟹</a:t>
            </a:r>
            <a:r>
              <a:rPr lang="en-US" b="1" dirty="0"/>
              <a:t> </a:t>
            </a:r>
            <a:r>
              <a:rPr lang="en-US" dirty="0"/>
              <a:t>by replacing </a:t>
            </a:r>
            <a:r>
              <a:rPr lang="el-GR" b="1" dirty="0"/>
              <a:t>𝛂 ⟹ β</a:t>
            </a:r>
            <a:r>
              <a:rPr lang="en-US" dirty="0"/>
              <a:t> with </a:t>
            </a:r>
            <a:r>
              <a:rPr lang="el-GR" b="1" dirty="0"/>
              <a:t>¬𝛂 </a:t>
            </a:r>
            <a:r>
              <a:rPr lang="en-US" b="1" dirty="0"/>
              <a:t>⋁</a:t>
            </a:r>
            <a:r>
              <a:rPr lang="el-GR" b="1" dirty="0"/>
              <a:t> β</a:t>
            </a:r>
            <a:endParaRPr lang="en-US" b="1" dirty="0"/>
          </a:p>
          <a:p>
            <a:pPr marL="457200" indent="-457200" fontAlgn="t">
              <a:buFont typeface="+mj-lt"/>
              <a:buAutoNum type="arabicPeriod"/>
            </a:pPr>
            <a:r>
              <a:rPr lang="en-US" dirty="0"/>
              <a:t>Move </a:t>
            </a:r>
            <a:r>
              <a:rPr lang="en-US" b="1" dirty="0"/>
              <a:t>¬ </a:t>
            </a:r>
            <a:r>
              <a:rPr lang="en-US" dirty="0"/>
              <a:t>inwards (eliminate double negation, and apply De Morgan’s rules)</a:t>
            </a:r>
          </a:p>
          <a:p>
            <a:pPr marL="457200" indent="-457200" fontAlgn="t">
              <a:buFont typeface="+mj-lt"/>
              <a:buAutoNum type="arabicPeriod"/>
            </a:pPr>
            <a:r>
              <a:rPr lang="en-US" dirty="0"/>
              <a:t>Now the sentence will contain nested </a:t>
            </a:r>
            <a:r>
              <a:rPr lang="en-US" b="1" dirty="0"/>
              <a:t>⋀ </a:t>
            </a:r>
            <a:r>
              <a:rPr lang="en-US" dirty="0"/>
              <a:t>and </a:t>
            </a:r>
            <a:r>
              <a:rPr lang="en-US" b="1" dirty="0"/>
              <a:t>⋁</a:t>
            </a:r>
            <a:r>
              <a:rPr lang="en-US" dirty="0"/>
              <a:t> operators applied to literals.  Apply distributivity law to distribute </a:t>
            </a:r>
            <a:r>
              <a:rPr lang="en-US" b="1" dirty="0"/>
              <a:t>⋁</a:t>
            </a:r>
            <a:r>
              <a:rPr lang="en-US" dirty="0"/>
              <a:t> over </a:t>
            </a:r>
            <a:r>
              <a:rPr lang="en-US" b="1" dirty="0"/>
              <a:t>⋀ </a:t>
            </a:r>
            <a:r>
              <a:rPr lang="en-US" dirty="0"/>
              <a:t>wherever possible. </a:t>
            </a:r>
          </a:p>
          <a:p>
            <a:pPr marL="457200" indent="-457200" fontAlgn="t">
              <a:buFont typeface="+mj-lt"/>
              <a:buAutoNum type="arabicPeriod"/>
            </a:pPr>
            <a:endParaRPr lang="en-US" dirty="0"/>
          </a:p>
          <a:p>
            <a:pPr fontAlgn="t"/>
            <a:r>
              <a:rPr lang="en-US" dirty="0"/>
              <a:t>The sentence is now in CNF!</a:t>
            </a:r>
          </a:p>
          <a:p>
            <a:pPr fontAlgn="t"/>
            <a:endParaRPr lang="en-US" dirty="0"/>
          </a:p>
          <a:p>
            <a:pPr fontAlgn="t"/>
            <a:endParaRPr lang="en-US" dirty="0"/>
          </a:p>
          <a:p>
            <a:pPr marL="457200" indent="-457200" fontAlgn="t">
              <a:buFont typeface="+mj-lt"/>
              <a:buAutoNum type="arabicPeriod"/>
            </a:pPr>
            <a:endParaRPr lang="en-US" dirty="0"/>
          </a:p>
          <a:p>
            <a:pPr fontAlgn="t"/>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17978902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E72C-CE0A-BC4D-B50B-E968CC8DA75D}"/>
              </a:ext>
            </a:extLst>
          </p:cNvPr>
          <p:cNvSpPr>
            <a:spLocks noGrp="1"/>
          </p:cNvSpPr>
          <p:nvPr>
            <p:ph type="title"/>
          </p:nvPr>
        </p:nvSpPr>
        <p:spPr/>
        <p:txBody>
          <a:bodyPr/>
          <a:lstStyle/>
          <a:p>
            <a:r>
              <a:rPr lang="en-US" dirty="0"/>
              <a:t>Resolution Algorithm</a:t>
            </a:r>
          </a:p>
        </p:txBody>
      </p:sp>
      <p:sp>
        <p:nvSpPr>
          <p:cNvPr id="3" name="Content Placeholder 2">
            <a:extLst>
              <a:ext uri="{FF2B5EF4-FFF2-40B4-BE49-F238E27FC236}">
                <a16:creationId xmlns:a16="http://schemas.microsoft.com/office/drawing/2014/main" id="{7AD023D4-C8BF-B340-A51D-7448065E0C4E}"/>
              </a:ext>
            </a:extLst>
          </p:cNvPr>
          <p:cNvSpPr>
            <a:spLocks noGrp="1"/>
          </p:cNvSpPr>
          <p:nvPr>
            <p:ph idx="1"/>
          </p:nvPr>
        </p:nvSpPr>
        <p:spPr/>
        <p:txBody>
          <a:bodyPr/>
          <a:lstStyle/>
          <a:p>
            <a:r>
              <a:rPr lang="en-US" dirty="0"/>
              <a:t>Inference procedures based on resolution work using the principle of </a:t>
            </a:r>
            <a:r>
              <a:rPr lang="en-US" b="1" dirty="0"/>
              <a:t>proof by contradiction.</a:t>
            </a:r>
          </a:p>
          <a:p>
            <a:r>
              <a:rPr lang="en-US" dirty="0"/>
              <a:t>To show </a:t>
            </a:r>
            <a:r>
              <a:rPr lang="en-US" b="1" dirty="0"/>
              <a:t>KB⊨</a:t>
            </a:r>
            <a:r>
              <a:rPr lang="en-US" dirty="0"/>
              <a:t>𝛂	then we can show that </a:t>
            </a:r>
            <a:r>
              <a:rPr lang="en-US" b="1" dirty="0"/>
              <a:t>KB</a:t>
            </a:r>
            <a:r>
              <a:rPr lang="el-GR" b="1" dirty="0"/>
              <a:t> ⋀</a:t>
            </a:r>
            <a:r>
              <a:rPr lang="en-US" b="1" dirty="0"/>
              <a:t> ¬</a:t>
            </a:r>
            <a:r>
              <a:rPr lang="en-US" dirty="0"/>
              <a:t>𝛂 is </a:t>
            </a:r>
            <a:r>
              <a:rPr lang="en-US" b="1" dirty="0"/>
              <a:t>unsatisfiable.</a:t>
            </a:r>
            <a:r>
              <a:rPr lang="en-US" dirty="0"/>
              <a:t>  </a:t>
            </a:r>
          </a:p>
          <a:p>
            <a:r>
              <a:rPr lang="en-US" dirty="0"/>
              <a:t>Here’s how:</a:t>
            </a:r>
          </a:p>
          <a:p>
            <a:pPr marL="342900" indent="-342900">
              <a:buFont typeface="Arial" panose="020B0604020202020204" pitchFamily="34" charset="0"/>
              <a:buChar char="•"/>
            </a:pPr>
            <a:r>
              <a:rPr lang="en-US" dirty="0"/>
              <a:t>First, convert </a:t>
            </a:r>
            <a:r>
              <a:rPr lang="en-US" b="1" dirty="0"/>
              <a:t>(KB</a:t>
            </a:r>
            <a:r>
              <a:rPr lang="el-GR" b="1" dirty="0"/>
              <a:t> ⋀</a:t>
            </a:r>
            <a:r>
              <a:rPr lang="en-US" b="1" dirty="0"/>
              <a:t> ¬</a:t>
            </a:r>
            <a:r>
              <a:rPr lang="en-US" dirty="0"/>
              <a:t>𝛂</a:t>
            </a:r>
            <a:r>
              <a:rPr lang="en-US" b="1" dirty="0"/>
              <a:t>) </a:t>
            </a:r>
            <a:r>
              <a:rPr lang="en-US" dirty="0"/>
              <a:t>into </a:t>
            </a:r>
            <a:r>
              <a:rPr lang="en-US" b="1" dirty="0"/>
              <a:t>CNF</a:t>
            </a:r>
          </a:p>
          <a:p>
            <a:pPr marL="342900" indent="-342900">
              <a:buFont typeface="Arial" panose="020B0604020202020204" pitchFamily="34" charset="0"/>
              <a:buChar char="•"/>
            </a:pPr>
            <a:r>
              <a:rPr lang="en-US" dirty="0"/>
              <a:t>Then apply the </a:t>
            </a:r>
            <a:r>
              <a:rPr lang="en-US" b="1" dirty="0"/>
              <a:t>resolution rule </a:t>
            </a:r>
            <a:r>
              <a:rPr lang="en-US" dirty="0"/>
              <a:t>to the resulting clauses.</a:t>
            </a:r>
          </a:p>
          <a:p>
            <a:pPr marL="342900" indent="-342900">
              <a:buFont typeface="Arial" panose="020B0604020202020204" pitchFamily="34" charset="0"/>
              <a:buChar char="•"/>
            </a:pPr>
            <a:r>
              <a:rPr lang="en-US" dirty="0"/>
              <a:t>Resolve every pair that contain </a:t>
            </a:r>
            <a:r>
              <a:rPr lang="en-US" b="1" dirty="0"/>
              <a:t>complementary literals</a:t>
            </a:r>
            <a:r>
              <a:rPr lang="en-US" dirty="0"/>
              <a:t> to produce </a:t>
            </a:r>
            <a:r>
              <a:rPr lang="en-US" b="1" dirty="0"/>
              <a:t>a new clause </a:t>
            </a:r>
          </a:p>
          <a:p>
            <a:pPr marL="342900" indent="-342900">
              <a:buFont typeface="Arial" panose="020B0604020202020204" pitchFamily="34" charset="0"/>
              <a:buChar char="•"/>
            </a:pPr>
            <a:r>
              <a:rPr lang="en-US" dirty="0"/>
              <a:t>If that new clause isn’t already present, then </a:t>
            </a:r>
            <a:r>
              <a:rPr lang="en-US" b="1" dirty="0"/>
              <a:t>add it to the set</a:t>
            </a:r>
            <a:r>
              <a:rPr lang="en-US" dirty="0"/>
              <a:t>.</a:t>
            </a:r>
          </a:p>
          <a:p>
            <a:pPr marL="342900" indent="-342900">
              <a:buFont typeface="Arial" panose="020B0604020202020204" pitchFamily="34" charset="0"/>
              <a:buChar char="•"/>
            </a:pPr>
            <a:r>
              <a:rPr lang="en-US" dirty="0"/>
              <a:t>Continue the process until one of two things happens:</a:t>
            </a:r>
          </a:p>
          <a:p>
            <a:pPr marL="457200" indent="-457200">
              <a:buFont typeface="+mj-lt"/>
              <a:buAutoNum type="arabicPeriod"/>
            </a:pPr>
            <a:r>
              <a:rPr lang="en-US" dirty="0"/>
              <a:t>There are </a:t>
            </a:r>
            <a:r>
              <a:rPr lang="en-US" b="1" dirty="0"/>
              <a:t>no new clauses </a:t>
            </a:r>
            <a:r>
              <a:rPr lang="en-US" dirty="0"/>
              <a:t>that can be added.  In this case, the KB does not entail 𝛂</a:t>
            </a:r>
          </a:p>
          <a:p>
            <a:pPr marL="457200" indent="-457200">
              <a:buFont typeface="+mj-lt"/>
              <a:buAutoNum type="arabicPeriod"/>
            </a:pPr>
            <a:r>
              <a:rPr lang="en-US" dirty="0"/>
              <a:t>Two clauses resolve to yield the </a:t>
            </a:r>
            <a:r>
              <a:rPr lang="en-US" b="1" dirty="0"/>
              <a:t>empty clause, </a:t>
            </a:r>
            <a:r>
              <a:rPr lang="en-US" dirty="0"/>
              <a:t>in which case the KB does entail 𝛂</a:t>
            </a:r>
          </a:p>
          <a:p>
            <a:pPr marL="457200" indent="-457200">
              <a:buFont typeface="+mj-lt"/>
              <a:buAutoNum type="arabicPeriod"/>
            </a:pPr>
            <a:endParaRPr lang="en-US" dirty="0"/>
          </a:p>
          <a:p>
            <a:endParaRPr lang="en-US" dirty="0"/>
          </a:p>
        </p:txBody>
      </p:sp>
    </p:spTree>
    <p:extLst>
      <p:ext uri="{BB962C8B-B14F-4D97-AF65-F5344CB8AC3E}">
        <p14:creationId xmlns:p14="http://schemas.microsoft.com/office/powerpoint/2010/main" val="4139587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lstStyle/>
          <a:p>
            <a:r>
              <a:rPr lang="en-US" b="1" dirty="0"/>
              <a:t>Environment:</a:t>
            </a:r>
            <a:r>
              <a:rPr lang="en-US" dirty="0"/>
              <a:t> A 4x4 grid of rooms.  The agent starts in the square [1,1]. </a:t>
            </a:r>
            <a:r>
              <a:rPr lang="en-US" dirty="0" err="1"/>
              <a:t>Wampa</a:t>
            </a:r>
            <a:r>
              <a:rPr lang="en-US" dirty="0"/>
              <a:t> and Luke are randomly placed in other squares.  Each square can be pit with 20% probability.</a:t>
            </a:r>
          </a:p>
          <a:p>
            <a:endParaRPr lang="en-US"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96" name="Rectangle 95">
            <a:extLst>
              <a:ext uri="{FF2B5EF4-FFF2-40B4-BE49-F238E27FC236}">
                <a16:creationId xmlns:a16="http://schemas.microsoft.com/office/drawing/2014/main" id="{A0AD5293-CF7F-414B-8C2A-B62998DA3F1B}"/>
              </a:ext>
            </a:extLst>
          </p:cNvPr>
          <p:cNvSpPr/>
          <p:nvPr/>
        </p:nvSpPr>
        <p:spPr>
          <a:xfrm>
            <a:off x="6295937" y="2235116"/>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E27CE958-C6D2-764D-914F-FC079122FFF2}"/>
              </a:ext>
            </a:extLst>
          </p:cNvPr>
          <p:cNvSpPr/>
          <p:nvPr/>
        </p:nvSpPr>
        <p:spPr>
          <a:xfrm>
            <a:off x="7559140" y="223511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306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96" grpId="0" animBg="1"/>
      <p:bldP spid="9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E72C-CE0A-BC4D-B50B-E968CC8DA75D}"/>
              </a:ext>
            </a:extLst>
          </p:cNvPr>
          <p:cNvSpPr>
            <a:spLocks noGrp="1"/>
          </p:cNvSpPr>
          <p:nvPr>
            <p:ph type="title"/>
          </p:nvPr>
        </p:nvSpPr>
        <p:spPr/>
        <p:txBody>
          <a:bodyPr/>
          <a:lstStyle/>
          <a:p>
            <a:r>
              <a:rPr lang="en-US" dirty="0"/>
              <a:t>Resolution Algorithm</a:t>
            </a:r>
          </a:p>
        </p:txBody>
      </p:sp>
      <p:sp>
        <p:nvSpPr>
          <p:cNvPr id="3" name="Content Placeholder 2">
            <a:extLst>
              <a:ext uri="{FF2B5EF4-FFF2-40B4-BE49-F238E27FC236}">
                <a16:creationId xmlns:a16="http://schemas.microsoft.com/office/drawing/2014/main" id="{7AD023D4-C8BF-B340-A51D-7448065E0C4E}"/>
              </a:ext>
            </a:extLst>
          </p:cNvPr>
          <p:cNvSpPr>
            <a:spLocks noGrp="1"/>
          </p:cNvSpPr>
          <p:nvPr>
            <p:ph idx="1"/>
          </p:nvPr>
        </p:nvSpPr>
        <p:spPr/>
        <p:txBody>
          <a:bodyPr/>
          <a:lstStyle/>
          <a:p>
            <a:r>
              <a:rPr lang="en-US" dirty="0"/>
              <a:t>Inference procedures based on resolution work using the principle of </a:t>
            </a:r>
            <a:r>
              <a:rPr lang="en-US" b="1" dirty="0"/>
              <a:t>proof by contradiction.</a:t>
            </a:r>
          </a:p>
          <a:p>
            <a:r>
              <a:rPr lang="en-US" dirty="0"/>
              <a:t>To show </a:t>
            </a:r>
            <a:r>
              <a:rPr lang="en-US" b="1" dirty="0"/>
              <a:t>KB⊨</a:t>
            </a:r>
            <a:r>
              <a:rPr lang="en-US" dirty="0"/>
              <a:t>𝛂	then we can show that </a:t>
            </a:r>
            <a:r>
              <a:rPr lang="en-US" b="1" dirty="0"/>
              <a:t>KB</a:t>
            </a:r>
            <a:r>
              <a:rPr lang="el-GR" b="1" dirty="0"/>
              <a:t> ⋀</a:t>
            </a:r>
            <a:r>
              <a:rPr lang="en-US" b="1" dirty="0"/>
              <a:t> ¬</a:t>
            </a:r>
            <a:r>
              <a:rPr lang="en-US" dirty="0"/>
              <a:t>𝛂 is </a:t>
            </a:r>
            <a:r>
              <a:rPr lang="en-US" b="1" dirty="0"/>
              <a:t>unsatisfiable.</a:t>
            </a:r>
            <a:r>
              <a:rPr lang="en-US" dirty="0"/>
              <a:t>  </a:t>
            </a:r>
          </a:p>
          <a:p>
            <a:r>
              <a:rPr lang="en-US" dirty="0"/>
              <a:t>Here’s how:</a:t>
            </a:r>
          </a:p>
          <a:p>
            <a:pPr marL="342900" indent="-342900">
              <a:buFont typeface="Arial" panose="020B0604020202020204" pitchFamily="34" charset="0"/>
              <a:buChar char="•"/>
            </a:pPr>
            <a:r>
              <a:rPr lang="en-US" dirty="0"/>
              <a:t>First, convert </a:t>
            </a:r>
            <a:r>
              <a:rPr lang="en-US" b="1" dirty="0"/>
              <a:t>(KB</a:t>
            </a:r>
            <a:r>
              <a:rPr lang="el-GR" b="1" dirty="0"/>
              <a:t> ⋀</a:t>
            </a:r>
            <a:r>
              <a:rPr lang="en-US" b="1" dirty="0"/>
              <a:t> ¬</a:t>
            </a:r>
            <a:r>
              <a:rPr lang="en-US" dirty="0"/>
              <a:t>𝛂</a:t>
            </a:r>
            <a:r>
              <a:rPr lang="en-US" b="1" dirty="0"/>
              <a:t>) </a:t>
            </a:r>
            <a:r>
              <a:rPr lang="en-US" dirty="0"/>
              <a:t>into </a:t>
            </a:r>
            <a:r>
              <a:rPr lang="en-US" b="1" dirty="0"/>
              <a:t>CNF</a:t>
            </a:r>
          </a:p>
          <a:p>
            <a:pPr marL="342900" indent="-342900">
              <a:buFont typeface="Arial" panose="020B0604020202020204" pitchFamily="34" charset="0"/>
              <a:buChar char="•"/>
            </a:pPr>
            <a:r>
              <a:rPr lang="en-US" dirty="0"/>
              <a:t>Then apply the </a:t>
            </a:r>
            <a:r>
              <a:rPr lang="en-US" b="1" dirty="0"/>
              <a:t>resolution rule </a:t>
            </a:r>
            <a:r>
              <a:rPr lang="en-US" dirty="0"/>
              <a:t>to the resulting clauses.</a:t>
            </a:r>
          </a:p>
          <a:p>
            <a:pPr marL="342900" indent="-342900">
              <a:buFont typeface="Arial" panose="020B0604020202020204" pitchFamily="34" charset="0"/>
              <a:buChar char="•"/>
            </a:pPr>
            <a:r>
              <a:rPr lang="en-US" dirty="0"/>
              <a:t>Resolve every pair that contain </a:t>
            </a:r>
            <a:r>
              <a:rPr lang="en-US" b="1" dirty="0"/>
              <a:t>complementary literals</a:t>
            </a:r>
            <a:r>
              <a:rPr lang="en-US" dirty="0"/>
              <a:t> to produce </a:t>
            </a:r>
            <a:r>
              <a:rPr lang="en-US" b="1" dirty="0"/>
              <a:t>a new clause </a:t>
            </a:r>
          </a:p>
          <a:p>
            <a:pPr marL="342900" indent="-342900">
              <a:buFont typeface="Arial" panose="020B0604020202020204" pitchFamily="34" charset="0"/>
              <a:buChar char="•"/>
            </a:pPr>
            <a:r>
              <a:rPr lang="en-US" dirty="0"/>
              <a:t>If that new clause isn’t already present, then </a:t>
            </a:r>
            <a:r>
              <a:rPr lang="en-US" b="1" dirty="0"/>
              <a:t>add it to the set</a:t>
            </a:r>
            <a:r>
              <a:rPr lang="en-US" dirty="0"/>
              <a:t>.</a:t>
            </a:r>
          </a:p>
          <a:p>
            <a:pPr marL="342900" indent="-342900">
              <a:buFont typeface="Arial" panose="020B0604020202020204" pitchFamily="34" charset="0"/>
              <a:buChar char="•"/>
            </a:pPr>
            <a:r>
              <a:rPr lang="en-US" dirty="0"/>
              <a:t>Continue the process until one of two things happens:</a:t>
            </a:r>
          </a:p>
          <a:p>
            <a:pPr marL="457200" indent="-457200">
              <a:buFont typeface="+mj-lt"/>
              <a:buAutoNum type="arabicPeriod"/>
            </a:pPr>
            <a:r>
              <a:rPr lang="en-US" dirty="0"/>
              <a:t>There are </a:t>
            </a:r>
            <a:r>
              <a:rPr lang="en-US" b="1" dirty="0"/>
              <a:t>no new clauses </a:t>
            </a:r>
            <a:r>
              <a:rPr lang="en-US" dirty="0"/>
              <a:t>that can be added.  In this case, the KB does not entail 𝛂</a:t>
            </a:r>
          </a:p>
          <a:p>
            <a:pPr marL="457200" indent="-457200">
              <a:buFont typeface="+mj-lt"/>
              <a:buAutoNum type="arabicPeriod"/>
            </a:pPr>
            <a:r>
              <a:rPr lang="en-US" dirty="0"/>
              <a:t>Two clauses resolve to yield the </a:t>
            </a:r>
            <a:r>
              <a:rPr lang="en-US" b="1" dirty="0"/>
              <a:t>empty clause, </a:t>
            </a:r>
            <a:r>
              <a:rPr lang="en-US" dirty="0"/>
              <a:t>in which case the KB does entail 𝛂</a:t>
            </a:r>
          </a:p>
          <a:p>
            <a:pPr marL="457200" indent="-457200">
              <a:buFont typeface="+mj-lt"/>
              <a:buAutoNum type="arabicPeriod"/>
            </a:pPr>
            <a:endParaRPr lang="en-US" dirty="0"/>
          </a:p>
          <a:p>
            <a:endParaRPr lang="en-US" dirty="0"/>
          </a:p>
        </p:txBody>
      </p:sp>
      <p:sp>
        <p:nvSpPr>
          <p:cNvPr id="4" name="Google Shape;75;g92b3bf485b_0_0">
            <a:extLst>
              <a:ext uri="{FF2B5EF4-FFF2-40B4-BE49-F238E27FC236}">
                <a16:creationId xmlns:a16="http://schemas.microsoft.com/office/drawing/2014/main" id="{E23A3CC2-8F09-9B44-BAB2-600542AC8679}"/>
              </a:ext>
            </a:extLst>
          </p:cNvPr>
          <p:cNvSpPr/>
          <p:nvPr/>
        </p:nvSpPr>
        <p:spPr>
          <a:xfrm>
            <a:off x="5755896" y="2519919"/>
            <a:ext cx="5940803" cy="1654840"/>
          </a:xfrm>
          <a:prstGeom prst="wedgeRoundRectCallout">
            <a:avLst>
              <a:gd name="adj1" fmla="val -47052"/>
              <a:gd name="adj2" fmla="val 11443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The empty clause arises from resolving two contradictory unit clauses like P and ¬P.</a:t>
            </a:r>
            <a:endParaRPr lang="el-GR" sz="2500" b="1" dirty="0">
              <a:ea typeface="Open Sans"/>
              <a:cs typeface="Open Sans"/>
              <a:sym typeface="Open Sans"/>
            </a:endParaRPr>
          </a:p>
        </p:txBody>
      </p:sp>
    </p:spTree>
    <p:extLst>
      <p:ext uri="{BB962C8B-B14F-4D97-AF65-F5344CB8AC3E}">
        <p14:creationId xmlns:p14="http://schemas.microsoft.com/office/powerpoint/2010/main" val="29430653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CA277-E974-DE43-8478-1AAC2E77E8E4}"/>
              </a:ext>
            </a:extLst>
          </p:cNvPr>
          <p:cNvSpPr>
            <a:spLocks noGrp="1"/>
          </p:cNvSpPr>
          <p:nvPr>
            <p:ph type="title"/>
          </p:nvPr>
        </p:nvSpPr>
        <p:spPr/>
        <p:txBody>
          <a:bodyPr/>
          <a:lstStyle/>
          <a:p>
            <a:r>
              <a:rPr lang="en-US" dirty="0"/>
              <a:t>Resolution Algorithm</a:t>
            </a:r>
          </a:p>
        </p:txBody>
      </p:sp>
      <p:pic>
        <p:nvPicPr>
          <p:cNvPr id="7" name="Content Placeholder 6">
            <a:extLst>
              <a:ext uri="{FF2B5EF4-FFF2-40B4-BE49-F238E27FC236}">
                <a16:creationId xmlns:a16="http://schemas.microsoft.com/office/drawing/2014/main" id="{82EF525B-61B6-4A4E-82F8-A385633A2049}"/>
              </a:ext>
            </a:extLst>
          </p:cNvPr>
          <p:cNvPicPr>
            <a:picLocks noGrp="1" noChangeAspect="1"/>
          </p:cNvPicPr>
          <p:nvPr>
            <p:ph idx="1"/>
          </p:nvPr>
        </p:nvPicPr>
        <p:blipFill>
          <a:blip r:embed="rId3"/>
          <a:stretch>
            <a:fillRect/>
          </a:stretch>
        </p:blipFill>
        <p:spPr>
          <a:xfrm>
            <a:off x="1403676" y="1347788"/>
            <a:ext cx="8508347" cy="4794250"/>
          </a:xfrm>
        </p:spPr>
      </p:pic>
      <p:sp>
        <p:nvSpPr>
          <p:cNvPr id="4" name="AutoShape 2">
            <a:extLst>
              <a:ext uri="{FF2B5EF4-FFF2-40B4-BE49-F238E27FC236}">
                <a16:creationId xmlns:a16="http://schemas.microsoft.com/office/drawing/2014/main" id="{36D7B93B-D2E7-D94E-8B0D-D16C68A50E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013805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583C0-6E29-AD4B-A400-A0E8720AE0E6}"/>
              </a:ext>
            </a:extLst>
          </p:cNvPr>
          <p:cNvSpPr>
            <a:spLocks noGrp="1"/>
          </p:cNvSpPr>
          <p:nvPr>
            <p:ph type="title"/>
          </p:nvPr>
        </p:nvSpPr>
        <p:spPr/>
        <p:txBody>
          <a:bodyPr/>
          <a:lstStyle/>
          <a:p>
            <a:r>
              <a:rPr lang="en-US" dirty="0"/>
              <a:t>Horn Clauses and Definite Clauses</a:t>
            </a:r>
          </a:p>
        </p:txBody>
      </p:sp>
      <p:sp>
        <p:nvSpPr>
          <p:cNvPr id="3" name="Content Placeholder 2">
            <a:extLst>
              <a:ext uri="{FF2B5EF4-FFF2-40B4-BE49-F238E27FC236}">
                <a16:creationId xmlns:a16="http://schemas.microsoft.com/office/drawing/2014/main" id="{A84E7DCC-1315-FD46-8E01-427D47824E55}"/>
              </a:ext>
            </a:extLst>
          </p:cNvPr>
          <p:cNvSpPr>
            <a:spLocks noGrp="1"/>
          </p:cNvSpPr>
          <p:nvPr>
            <p:ph idx="1"/>
          </p:nvPr>
        </p:nvSpPr>
        <p:spPr/>
        <p:txBody>
          <a:bodyPr/>
          <a:lstStyle/>
          <a:p>
            <a:r>
              <a:rPr lang="en-US" dirty="0"/>
              <a:t>The resolution algorithm is </a:t>
            </a:r>
            <a:r>
              <a:rPr lang="en-US" b="1" dirty="0"/>
              <a:t>complete!  </a:t>
            </a:r>
            <a:r>
              <a:rPr lang="en-US" dirty="0"/>
              <a:t>This makes is a very important inference method.</a:t>
            </a:r>
          </a:p>
          <a:p>
            <a:r>
              <a:rPr lang="en-US" dirty="0"/>
              <a:t>However, we don’t always need the full power of resolution.  Some KBs are formulated in a </a:t>
            </a:r>
            <a:r>
              <a:rPr lang="en-US" b="1" dirty="0"/>
              <a:t>more restrictive </a:t>
            </a:r>
            <a:r>
              <a:rPr lang="en-US" dirty="0"/>
              <a:t>form</a:t>
            </a:r>
            <a:r>
              <a:rPr lang="en-US" b="1" dirty="0"/>
              <a:t> </a:t>
            </a:r>
            <a:r>
              <a:rPr lang="en-US" dirty="0"/>
              <a:t>which enables them to use </a:t>
            </a:r>
            <a:r>
              <a:rPr lang="en-US" b="1" dirty="0"/>
              <a:t>more efficient </a:t>
            </a:r>
            <a:r>
              <a:rPr lang="en-US" dirty="0"/>
              <a:t>inference algorithms. </a:t>
            </a:r>
            <a:endParaRPr lang="en-US" b="1" dirty="0"/>
          </a:p>
          <a:p>
            <a:pPr marL="457200" indent="-457200">
              <a:buFont typeface="Arial" panose="020B0604020202020204" pitchFamily="34" charset="0"/>
              <a:buChar char="•"/>
            </a:pPr>
            <a:r>
              <a:rPr lang="en-US" b="1" dirty="0"/>
              <a:t>Definite clause – </a:t>
            </a:r>
            <a:r>
              <a:rPr lang="en-US" dirty="0"/>
              <a:t>disjunction of literals where </a:t>
            </a:r>
            <a:r>
              <a:rPr lang="en-US" b="1" dirty="0"/>
              <a:t>exactly one is positive</a:t>
            </a:r>
          </a:p>
          <a:p>
            <a:pPr marL="457200" indent="-457200">
              <a:buFont typeface="Arial" panose="020B0604020202020204" pitchFamily="34" charset="0"/>
              <a:buChar char="•"/>
            </a:pPr>
            <a:r>
              <a:rPr lang="en-US" b="1" dirty="0"/>
              <a:t>Horn clause</a:t>
            </a:r>
            <a:r>
              <a:rPr lang="en-US" dirty="0"/>
              <a:t> – disjunction of literals where </a:t>
            </a:r>
            <a:r>
              <a:rPr lang="en-US" b="1" dirty="0"/>
              <a:t>at most one is positive</a:t>
            </a:r>
          </a:p>
          <a:p>
            <a:pPr marL="1143000" lvl="1" indent="-457200"/>
            <a:r>
              <a:rPr lang="en-US" b="1" dirty="0"/>
              <a:t>This includes definite clauses</a:t>
            </a:r>
          </a:p>
          <a:p>
            <a:pPr marL="1143000" lvl="1" indent="-457200"/>
            <a:r>
              <a:rPr lang="en-US" b="1" dirty="0"/>
              <a:t>And clauses with no positive literals</a:t>
            </a:r>
          </a:p>
          <a:p>
            <a:pPr marL="457200" indent="-457200">
              <a:buFont typeface="Arial" panose="020B0604020202020204" pitchFamily="34" charset="0"/>
              <a:buChar char="•"/>
            </a:pPr>
            <a:endParaRPr lang="en-US" dirty="0"/>
          </a:p>
          <a:p>
            <a:r>
              <a:rPr lang="en-US" dirty="0"/>
              <a:t>Horn clauses are closed under resolution.  If you apply resolution to a horn clause, you get back a horn clause.  </a:t>
            </a:r>
          </a:p>
        </p:txBody>
      </p:sp>
    </p:spTree>
    <p:extLst>
      <p:ext uri="{BB962C8B-B14F-4D97-AF65-F5344CB8AC3E}">
        <p14:creationId xmlns:p14="http://schemas.microsoft.com/office/powerpoint/2010/main" val="25011650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E35DD-86CB-B64A-AFA3-AD66B78C4CB8}"/>
              </a:ext>
            </a:extLst>
          </p:cNvPr>
          <p:cNvSpPr>
            <a:spLocks noGrp="1"/>
          </p:cNvSpPr>
          <p:nvPr>
            <p:ph type="title"/>
          </p:nvPr>
        </p:nvSpPr>
        <p:spPr/>
        <p:txBody>
          <a:bodyPr/>
          <a:lstStyle/>
          <a:p>
            <a:r>
              <a:rPr lang="en-US" dirty="0"/>
              <a:t>KBs with only definite clauses</a:t>
            </a:r>
          </a:p>
        </p:txBody>
      </p:sp>
      <p:sp>
        <p:nvSpPr>
          <p:cNvPr id="3" name="Content Placeholder 2">
            <a:extLst>
              <a:ext uri="{FF2B5EF4-FFF2-40B4-BE49-F238E27FC236}">
                <a16:creationId xmlns:a16="http://schemas.microsoft.com/office/drawing/2014/main" id="{F002ED1B-C4FD-4F4A-9081-B9DACDDD37A1}"/>
              </a:ext>
            </a:extLst>
          </p:cNvPr>
          <p:cNvSpPr>
            <a:spLocks noGrp="1"/>
          </p:cNvSpPr>
          <p:nvPr>
            <p:ph idx="1"/>
          </p:nvPr>
        </p:nvSpPr>
        <p:spPr/>
        <p:txBody>
          <a:bodyPr/>
          <a:lstStyle/>
          <a:p>
            <a:pPr marL="457200" indent="-457200">
              <a:buFont typeface="+mj-lt"/>
              <a:buAutoNum type="arabicPeriod"/>
            </a:pPr>
            <a:r>
              <a:rPr lang="en-US" dirty="0"/>
              <a:t>Every definite clause can be written as an implication whose premise is a conjunction of positive literals whose conclusion is a positive literal. </a:t>
            </a:r>
            <a:br>
              <a:rPr lang="en-US" dirty="0"/>
            </a:br>
            <a:br>
              <a:rPr lang="en-US" dirty="0"/>
            </a:br>
            <a:r>
              <a:rPr lang="en-US" b="1" dirty="0"/>
              <a:t>¬ L</a:t>
            </a:r>
            <a:r>
              <a:rPr lang="en-US" b="1" baseline="-25000" dirty="0"/>
              <a:t>1,1</a:t>
            </a:r>
            <a:r>
              <a:rPr lang="en-US" b="1" dirty="0"/>
              <a:t> ⋁ ¬ Breeze ⋁ B</a:t>
            </a:r>
            <a:r>
              <a:rPr lang="en-US" b="1" baseline="-25000" dirty="0"/>
              <a:t>1,1</a:t>
            </a:r>
            <a:r>
              <a:rPr lang="en-US" b="1" dirty="0"/>
              <a:t> </a:t>
            </a:r>
            <a:r>
              <a:rPr lang="en-US" dirty="0"/>
              <a:t>can be written as the implication </a:t>
            </a:r>
            <a:r>
              <a:rPr lang="en-US" b="1" dirty="0"/>
              <a:t>L</a:t>
            </a:r>
            <a:r>
              <a:rPr lang="en-US" b="1" baseline="-25000" dirty="0"/>
              <a:t>1,1</a:t>
            </a:r>
            <a:r>
              <a:rPr lang="en-US" b="1" dirty="0"/>
              <a:t> ⋀ Breeze ⟹ B</a:t>
            </a:r>
            <a:r>
              <a:rPr lang="en-US" b="1" baseline="-25000" dirty="0"/>
              <a:t>1,1 </a:t>
            </a:r>
          </a:p>
          <a:p>
            <a:pPr marL="457200" indent="-457200">
              <a:buFont typeface="+mj-lt"/>
              <a:buAutoNum type="arabicPeriod"/>
            </a:pPr>
            <a:endParaRPr lang="en-US" dirty="0"/>
          </a:p>
          <a:p>
            <a:pPr marL="457200" indent="-457200">
              <a:buFont typeface="+mj-lt"/>
              <a:buAutoNum type="arabicPeriod"/>
            </a:pPr>
            <a:r>
              <a:rPr lang="en-US" dirty="0"/>
              <a:t>Inference with Horn clauses can be done through the forward-chaining and backward-chaining algorithms</a:t>
            </a:r>
          </a:p>
          <a:p>
            <a:pPr marL="457200" indent="-457200">
              <a:buFont typeface="+mj-lt"/>
              <a:buAutoNum type="arabicPeriod"/>
            </a:pPr>
            <a:r>
              <a:rPr lang="en-US" dirty="0"/>
              <a:t>Deciding entailment with Horn clauses can be done in </a:t>
            </a:r>
            <a:r>
              <a:rPr lang="en-US" b="1" dirty="0"/>
              <a:t>linear</a:t>
            </a:r>
            <a:r>
              <a:rPr lang="en-US" dirty="0"/>
              <a:t> </a:t>
            </a:r>
            <a:r>
              <a:rPr lang="en-US" b="1" dirty="0"/>
              <a:t>time </a:t>
            </a:r>
            <a:r>
              <a:rPr lang="en-US" dirty="0"/>
              <a:t>with respect to the size of the KB.</a:t>
            </a:r>
          </a:p>
          <a:p>
            <a:pPr marL="457200" indent="-457200">
              <a:buFont typeface="+mj-lt"/>
              <a:buAutoNum type="arabicPeriod"/>
            </a:pPr>
            <a:endParaRPr lang="en-US" dirty="0"/>
          </a:p>
        </p:txBody>
      </p:sp>
    </p:spTree>
    <p:extLst>
      <p:ext uri="{BB962C8B-B14F-4D97-AF65-F5344CB8AC3E}">
        <p14:creationId xmlns:p14="http://schemas.microsoft.com/office/powerpoint/2010/main" val="27280416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C5F43-C34A-2E4C-986F-45EA30042BF1}"/>
              </a:ext>
            </a:extLst>
          </p:cNvPr>
          <p:cNvSpPr>
            <a:spLocks noGrp="1"/>
          </p:cNvSpPr>
          <p:nvPr>
            <p:ph type="title"/>
          </p:nvPr>
        </p:nvSpPr>
        <p:spPr/>
        <p:txBody>
          <a:bodyPr/>
          <a:lstStyle/>
          <a:p>
            <a:r>
              <a:rPr lang="en-US" dirty="0"/>
              <a:t>Forward Chaining Algorithm</a:t>
            </a:r>
          </a:p>
        </p:txBody>
      </p:sp>
      <p:pic>
        <p:nvPicPr>
          <p:cNvPr id="6" name="Content Placeholder 5" descr="A close up of a newspaper&#10;&#10;Description automatically generated">
            <a:extLst>
              <a:ext uri="{FF2B5EF4-FFF2-40B4-BE49-F238E27FC236}">
                <a16:creationId xmlns:a16="http://schemas.microsoft.com/office/drawing/2014/main" id="{710C075A-3AB6-D442-82ED-4C44146BE16D}"/>
              </a:ext>
            </a:extLst>
          </p:cNvPr>
          <p:cNvPicPr>
            <a:picLocks noGrp="1" noChangeAspect="1"/>
          </p:cNvPicPr>
          <p:nvPr>
            <p:ph idx="1"/>
          </p:nvPr>
        </p:nvPicPr>
        <p:blipFill>
          <a:blip r:embed="rId3"/>
          <a:stretch>
            <a:fillRect/>
          </a:stretch>
        </p:blipFill>
        <p:spPr bwMode="auto">
          <a:xfrm>
            <a:off x="1043442" y="1347788"/>
            <a:ext cx="9228815" cy="479425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95;p20">
            <a:extLst>
              <a:ext uri="{FF2B5EF4-FFF2-40B4-BE49-F238E27FC236}">
                <a16:creationId xmlns:a16="http://schemas.microsoft.com/office/drawing/2014/main" id="{10D3CF46-4DEA-C0EB-AF93-9F97BD4B464B}"/>
              </a:ext>
            </a:extLst>
          </p:cNvPr>
          <p:cNvSpPr/>
          <p:nvPr/>
        </p:nvSpPr>
        <p:spPr>
          <a:xfrm>
            <a:off x="9848187" y="1480875"/>
            <a:ext cx="2600742" cy="720065"/>
          </a:xfrm>
          <a:prstGeom prst="wedgeRoundRectCallout">
            <a:avLst>
              <a:gd name="adj1" fmla="val -62371"/>
              <a:gd name="adj2" fmla="val -81160"/>
              <a:gd name="adj3" fmla="val 0"/>
            </a:avLst>
          </a:prstGeom>
          <a:solidFill>
            <a:srgbClr val="FFAE2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Can be rewritten as </a:t>
            </a:r>
            <a:br>
              <a:rPr lang="en-US" sz="1800" dirty="0"/>
            </a:br>
            <a:r>
              <a:rPr lang="en-US" sz="1800" b="1" dirty="0"/>
              <a:t>L1,1 ⋀ Breeze ⟹ B1,1 </a:t>
            </a:r>
          </a:p>
        </p:txBody>
      </p:sp>
      <p:sp>
        <p:nvSpPr>
          <p:cNvPr id="3" name="Google Shape;295;p20">
            <a:extLst>
              <a:ext uri="{FF2B5EF4-FFF2-40B4-BE49-F238E27FC236}">
                <a16:creationId xmlns:a16="http://schemas.microsoft.com/office/drawing/2014/main" id="{CB8733E4-6C5B-F786-C454-8D42CB697B7E}"/>
              </a:ext>
            </a:extLst>
          </p:cNvPr>
          <p:cNvSpPr/>
          <p:nvPr/>
        </p:nvSpPr>
        <p:spPr>
          <a:xfrm>
            <a:off x="7347788" y="403443"/>
            <a:ext cx="4444539" cy="944345"/>
          </a:xfrm>
          <a:prstGeom prst="wedgeRoundRectCallout">
            <a:avLst>
              <a:gd name="adj1" fmla="val -38250"/>
              <a:gd name="adj2" fmla="val 97861"/>
              <a:gd name="adj3" fmla="val 0"/>
            </a:avLst>
          </a:prstGeom>
          <a:solidFill>
            <a:srgbClr val="FFAE2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Definite clause – </a:t>
            </a:r>
            <a:r>
              <a:rPr lang="en-US" sz="1800" dirty="0"/>
              <a:t>disjunction of literals where </a:t>
            </a:r>
            <a:r>
              <a:rPr lang="en-US" sz="1800" b="1" dirty="0"/>
              <a:t>exactly one is positive </a:t>
            </a:r>
            <a:r>
              <a:rPr lang="en-US" sz="1800" dirty="0"/>
              <a:t>like </a:t>
            </a:r>
            <a:br>
              <a:rPr lang="en-US" sz="1800" dirty="0"/>
            </a:br>
            <a:r>
              <a:rPr lang="en-US" b="1" dirty="0"/>
              <a:t>¬ L</a:t>
            </a:r>
            <a:r>
              <a:rPr lang="en-US" b="1" baseline="-25000" dirty="0"/>
              <a:t>1,1</a:t>
            </a:r>
            <a:r>
              <a:rPr lang="en-US" b="1" dirty="0"/>
              <a:t> ⋁ ¬ Breeze ⋁ B</a:t>
            </a:r>
            <a:r>
              <a:rPr lang="en-US" b="1" baseline="-25000" dirty="0"/>
              <a:t>1,1</a:t>
            </a:r>
            <a:r>
              <a:rPr lang="en-US" b="1" dirty="0"/>
              <a:t> </a:t>
            </a:r>
            <a:endParaRPr lang="en-US" sz="1800" dirty="0"/>
          </a:p>
        </p:txBody>
      </p:sp>
      <p:sp>
        <p:nvSpPr>
          <p:cNvPr id="5" name="Google Shape;295;p20">
            <a:extLst>
              <a:ext uri="{FF2B5EF4-FFF2-40B4-BE49-F238E27FC236}">
                <a16:creationId xmlns:a16="http://schemas.microsoft.com/office/drawing/2014/main" id="{7296DAD2-62E1-C265-4E57-CCBB1C54A944}"/>
              </a:ext>
            </a:extLst>
          </p:cNvPr>
          <p:cNvSpPr/>
          <p:nvPr/>
        </p:nvSpPr>
        <p:spPr>
          <a:xfrm>
            <a:off x="10060222" y="2598271"/>
            <a:ext cx="2600742" cy="1367673"/>
          </a:xfrm>
          <a:prstGeom prst="wedgeRoundRectCallout">
            <a:avLst>
              <a:gd name="adj1" fmla="val -64415"/>
              <a:gd name="adj2" fmla="val -51628"/>
              <a:gd name="adj3" fmla="val 0"/>
            </a:avLst>
          </a:prstGeom>
          <a:solidFill>
            <a:srgbClr val="FFAE2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Track how many symbols in the premise of</a:t>
            </a:r>
            <a:br>
              <a:rPr lang="en-US" sz="1800" dirty="0"/>
            </a:br>
            <a:r>
              <a:rPr lang="en-US" sz="1800" b="1" dirty="0"/>
              <a:t>L1,1 ⋀ Breeze</a:t>
            </a:r>
            <a:r>
              <a:rPr lang="en-US" sz="1800" dirty="0"/>
              <a:t> ⟹ B1,1</a:t>
            </a:r>
            <a:br>
              <a:rPr lang="en-US" sz="1800" dirty="0"/>
            </a:br>
            <a:r>
              <a:rPr lang="en-US" sz="1800" dirty="0"/>
              <a:t>are true. </a:t>
            </a:r>
          </a:p>
        </p:txBody>
      </p:sp>
      <p:sp>
        <p:nvSpPr>
          <p:cNvPr id="9" name="Google Shape;295;p20">
            <a:extLst>
              <a:ext uri="{FF2B5EF4-FFF2-40B4-BE49-F238E27FC236}">
                <a16:creationId xmlns:a16="http://schemas.microsoft.com/office/drawing/2014/main" id="{27C79DFD-48AB-27BA-A341-152EFF88A1C1}"/>
              </a:ext>
            </a:extLst>
          </p:cNvPr>
          <p:cNvSpPr/>
          <p:nvPr/>
        </p:nvSpPr>
        <p:spPr>
          <a:xfrm>
            <a:off x="8660267" y="4774365"/>
            <a:ext cx="3705398" cy="1680192"/>
          </a:xfrm>
          <a:prstGeom prst="wedgeRoundRectCallout">
            <a:avLst>
              <a:gd name="adj1" fmla="val -86492"/>
              <a:gd name="adj2" fmla="val 3569"/>
              <a:gd name="adj3" fmla="val 0"/>
            </a:avLst>
          </a:prstGeom>
          <a:solidFill>
            <a:srgbClr val="FFAE2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If count of clause </a:t>
            </a:r>
            <a:br>
              <a:rPr lang="en-US" sz="1800" dirty="0"/>
            </a:br>
            <a:r>
              <a:rPr lang="en-US" sz="1800" b="1" dirty="0"/>
              <a:t>L1,1 ⋀ Breeze</a:t>
            </a:r>
            <a:r>
              <a:rPr lang="en-US" sz="1800" dirty="0"/>
              <a:t> ⟹ B1,1</a:t>
            </a:r>
            <a:br>
              <a:rPr lang="en-US" sz="1800" dirty="0"/>
            </a:br>
            <a:r>
              <a:rPr lang="en-US" sz="1800" dirty="0"/>
              <a:t>is 0, then we have seen all the elements in premise so conclusion must be true. </a:t>
            </a:r>
          </a:p>
        </p:txBody>
      </p:sp>
    </p:spTree>
    <p:extLst>
      <p:ext uri="{BB962C8B-B14F-4D97-AF65-F5344CB8AC3E}">
        <p14:creationId xmlns:p14="http://schemas.microsoft.com/office/powerpoint/2010/main" val="328144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5" grpId="0" animBg="1"/>
      <p:bldP spid="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4271-3B07-C14A-B390-BDE7761C1D93}"/>
              </a:ext>
            </a:extLst>
          </p:cNvPr>
          <p:cNvSpPr>
            <a:spLocks noGrp="1"/>
          </p:cNvSpPr>
          <p:nvPr>
            <p:ph type="title"/>
          </p:nvPr>
        </p:nvSpPr>
        <p:spPr/>
        <p:txBody>
          <a:bodyPr/>
          <a:lstStyle/>
          <a:p>
            <a:r>
              <a:rPr lang="en-US" dirty="0"/>
              <a:t>Forward Chaining and Backward Chaining</a:t>
            </a:r>
          </a:p>
        </p:txBody>
      </p:sp>
      <p:sp>
        <p:nvSpPr>
          <p:cNvPr id="3" name="Content Placeholder 2">
            <a:extLst>
              <a:ext uri="{FF2B5EF4-FFF2-40B4-BE49-F238E27FC236}">
                <a16:creationId xmlns:a16="http://schemas.microsoft.com/office/drawing/2014/main" id="{E64226E6-C4BC-954A-8FBC-177669B7C5F8}"/>
              </a:ext>
            </a:extLst>
          </p:cNvPr>
          <p:cNvSpPr>
            <a:spLocks noGrp="1"/>
          </p:cNvSpPr>
          <p:nvPr>
            <p:ph idx="1"/>
          </p:nvPr>
        </p:nvSpPr>
        <p:spPr/>
        <p:txBody>
          <a:bodyPr/>
          <a:lstStyle/>
          <a:p>
            <a:r>
              <a:rPr lang="en-US" b="1" dirty="0"/>
              <a:t>Forward Chaining </a:t>
            </a:r>
            <a:r>
              <a:rPr lang="en-US" dirty="0"/>
              <a:t>is a kind of </a:t>
            </a:r>
            <a:r>
              <a:rPr lang="en-US" b="1" dirty="0"/>
              <a:t>data-driven reasoning.</a:t>
            </a:r>
            <a:r>
              <a:rPr lang="en-US" dirty="0"/>
              <a:t>  An agent can start with known data, adding premises as new percepts come in, and then incrementally apply the forward chaining algorithm to derive new conclusions.  It doesn’t have to have a specific query in mind to do so.</a:t>
            </a:r>
          </a:p>
          <a:p>
            <a:endParaRPr lang="en-US" b="1" dirty="0"/>
          </a:p>
          <a:p>
            <a:r>
              <a:rPr lang="en-US" b="1" dirty="0"/>
              <a:t>Backward chaining </a:t>
            </a:r>
            <a:r>
              <a:rPr lang="en-US" dirty="0"/>
              <a:t>works backwards from a query.  If the query is known to be true, then no work is needed.  Otherwise, the algorithm finds implications in the KB whose conclusions is the query.  If all the premises of one of those can be proved to be true (via backward chaining), then the query is true.</a:t>
            </a:r>
          </a:p>
          <a:p>
            <a:endParaRPr lang="en-US" b="1" dirty="0"/>
          </a:p>
          <a:p>
            <a:r>
              <a:rPr lang="en-US" b="1" dirty="0"/>
              <a:t>Backward chaining is a form of goal-directed reasoning. </a:t>
            </a:r>
            <a:r>
              <a:rPr lang="en-US" dirty="0"/>
              <a:t> </a:t>
            </a:r>
            <a:endParaRPr lang="en-US" b="1" dirty="0"/>
          </a:p>
        </p:txBody>
      </p:sp>
    </p:spTree>
    <p:extLst>
      <p:ext uri="{BB962C8B-B14F-4D97-AF65-F5344CB8AC3E}">
        <p14:creationId xmlns:p14="http://schemas.microsoft.com/office/powerpoint/2010/main" val="2316885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b="1" dirty="0"/>
              <a:t>Performance measure:</a:t>
            </a:r>
            <a:r>
              <a:rPr lang="en-US" dirty="0"/>
              <a:t> </a:t>
            </a:r>
          </a:p>
          <a:p>
            <a:r>
              <a:rPr lang="en-US" dirty="0"/>
              <a:t>+1000 points for rescuing Luke and leaving the cave</a:t>
            </a:r>
          </a:p>
          <a:p>
            <a:r>
              <a:rPr lang="en-US" dirty="0"/>
              <a:t>-1000 for falling into a pit or being eaten by the </a:t>
            </a:r>
            <a:r>
              <a:rPr lang="en-US" dirty="0" err="1"/>
              <a:t>Wampa</a:t>
            </a:r>
            <a:br>
              <a:rPr lang="en-US" dirty="0"/>
            </a:br>
            <a:r>
              <a:rPr lang="en-US" dirty="0"/>
              <a:t>-1 for each action taken</a:t>
            </a:r>
            <a:br>
              <a:rPr lang="en-US" dirty="0"/>
            </a:br>
            <a:r>
              <a:rPr lang="en-US" dirty="0"/>
              <a:t>-10 for using up your blaster fire</a:t>
            </a:r>
            <a:endParaRPr lang="en-US" i="1"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1040602355"/>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4665</TotalTime>
  <Words>8067</Words>
  <Application>Microsoft Macintosh PowerPoint</Application>
  <PresentationFormat>Widescreen</PresentationFormat>
  <Paragraphs>1573</Paragraphs>
  <Slides>85</Slides>
  <Notes>29</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85</vt:i4>
      </vt:variant>
    </vt:vector>
  </HeadingPairs>
  <TitlesOfParts>
    <vt:vector size="91" baseType="lpstr">
      <vt:lpstr>Andale Mono</vt:lpstr>
      <vt:lpstr>Arial</vt:lpstr>
      <vt:lpstr>Calibri</vt:lpstr>
      <vt:lpstr>Open Sans</vt:lpstr>
      <vt:lpstr>Open Sans SemiBold</vt:lpstr>
      <vt:lpstr>Office Theme</vt:lpstr>
      <vt:lpstr>Logical Agents</vt:lpstr>
      <vt:lpstr>Knowledge-based Agents</vt:lpstr>
      <vt:lpstr>Logical representations</vt:lpstr>
      <vt:lpstr>Knowledge-based Agents</vt:lpstr>
      <vt:lpstr>Knowledge-based Agents</vt:lpstr>
      <vt:lpstr>Hunt the Wampas</vt:lpstr>
      <vt:lpstr>Wampa World</vt:lpstr>
      <vt:lpstr>Wampa World</vt:lpstr>
      <vt:lpstr>Wampa World</vt:lpstr>
      <vt:lpstr>Wampa World</vt:lpstr>
      <vt:lpstr>Wampa World</vt:lpstr>
      <vt:lpstr>Wampa World</vt:lpstr>
      <vt:lpstr>Wampa World Walkthrough</vt:lpstr>
      <vt:lpstr>Wampa World Walkthrough</vt:lpstr>
      <vt:lpstr>Wampa World Walkthrough</vt:lpstr>
      <vt:lpstr>Wampa World Walkthrough</vt:lpstr>
      <vt:lpstr>Wampa World Walkthrough</vt:lpstr>
      <vt:lpstr>Wampa World Walkthrough</vt:lpstr>
      <vt:lpstr>Wampa World Walkthrough</vt:lpstr>
      <vt:lpstr>Wampa World Walkthrough</vt:lpstr>
      <vt:lpstr>Logic</vt:lpstr>
      <vt:lpstr>Possible worlds and models</vt:lpstr>
      <vt:lpstr>Logical Entailment</vt:lpstr>
      <vt:lpstr>Knowledge Base</vt:lpstr>
      <vt:lpstr>Logical inference</vt:lpstr>
      <vt:lpstr>Propositional Logic</vt:lpstr>
      <vt:lpstr>Propositional Logic</vt:lpstr>
      <vt:lpstr>Propositional Logic</vt:lpstr>
      <vt:lpstr>Truth Tables</vt:lpstr>
      <vt:lpstr>Truth Tables</vt:lpstr>
      <vt:lpstr>Truth Tables</vt:lpstr>
      <vt:lpstr>Truth Tables</vt:lpstr>
      <vt:lpstr>Truth Tables</vt:lpstr>
      <vt:lpstr>Propositional Logic</vt:lpstr>
      <vt:lpstr>Logical Agents part 2</vt:lpstr>
      <vt:lpstr>Knowledge Bases</vt:lpstr>
      <vt:lpstr>A Simple Knowledge Base</vt:lpstr>
      <vt:lpstr>A Simple Knowledge Base</vt:lpstr>
      <vt:lpstr>A Simple Knowledge Base</vt:lpstr>
      <vt:lpstr>A Simple Knowledge Base</vt:lpstr>
      <vt:lpstr>Possible Worlds</vt:lpstr>
      <vt:lpstr>Possible Worlds</vt:lpstr>
      <vt:lpstr>Possible Worlds</vt:lpstr>
      <vt:lpstr>Possible Worlds</vt:lpstr>
      <vt:lpstr>Possible Worlds</vt:lpstr>
      <vt:lpstr>Possible Worlds</vt:lpstr>
      <vt:lpstr>Possible Worlds</vt:lpstr>
      <vt:lpstr>Possible Worlds</vt:lpstr>
      <vt:lpstr>Possible Worlds</vt:lpstr>
      <vt:lpstr>Possible Worlds</vt:lpstr>
      <vt:lpstr>Possible Worlds</vt:lpstr>
      <vt:lpstr>Entailment and Inference</vt:lpstr>
      <vt:lpstr>Soundness and Completeness</vt:lpstr>
      <vt:lpstr>Theorem Proving</vt:lpstr>
      <vt:lpstr>Review: Propositional Logic</vt:lpstr>
      <vt:lpstr>Logical Equivalence</vt:lpstr>
      <vt:lpstr>Logical Equivalence</vt:lpstr>
      <vt:lpstr>Inference Rules</vt:lpstr>
      <vt:lpstr>Inference Rules</vt:lpstr>
      <vt:lpstr>Inference Example</vt:lpstr>
      <vt:lpstr>Inference Example</vt:lpstr>
      <vt:lpstr>Inference Example</vt:lpstr>
      <vt:lpstr>Inference Example</vt:lpstr>
      <vt:lpstr>Inference Example</vt:lpstr>
      <vt:lpstr>Inference Example</vt:lpstr>
      <vt:lpstr>Inference Example</vt:lpstr>
      <vt:lpstr>Inference Example</vt:lpstr>
      <vt:lpstr>Search for a Proof</vt:lpstr>
      <vt:lpstr>Monotonicity implies Soundness </vt:lpstr>
      <vt:lpstr>Proof by Resolution </vt:lpstr>
      <vt:lpstr>PowerPoint Presentation</vt:lpstr>
      <vt:lpstr>PowerPoint Presentation</vt:lpstr>
      <vt:lpstr>PowerPoint Presentation</vt:lpstr>
      <vt:lpstr>PowerPoint Presentation</vt:lpstr>
      <vt:lpstr>Resolution</vt:lpstr>
      <vt:lpstr>Resolution</vt:lpstr>
      <vt:lpstr>Resolution</vt:lpstr>
      <vt:lpstr>Conjunctive Normal Form (CNF)</vt:lpstr>
      <vt:lpstr>Resolution Algorithm</vt:lpstr>
      <vt:lpstr>Resolution Algorithm</vt:lpstr>
      <vt:lpstr>Resolution Algorithm</vt:lpstr>
      <vt:lpstr>Horn Clauses and Definite Clauses</vt:lpstr>
      <vt:lpstr>KBs with only definite clauses</vt:lpstr>
      <vt:lpstr>Forward Chaining Algorithm</vt:lpstr>
      <vt:lpstr>Forward Chaining and Backward Chaining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Logical Agents</dc:title>
  <dc:creator>Callison-Burch, Christopher</dc:creator>
  <cp:lastModifiedBy>Callison-Burch, Christopher</cp:lastModifiedBy>
  <cp:revision>265</cp:revision>
  <dcterms:created xsi:type="dcterms:W3CDTF">2020-10-01T01:39:01Z</dcterms:created>
  <dcterms:modified xsi:type="dcterms:W3CDTF">2022-10-11T19:35:26Z</dcterms:modified>
</cp:coreProperties>
</file>